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65" r:id="rId2"/>
    <p:sldId id="262" r:id="rId3"/>
    <p:sldId id="260" r:id="rId4"/>
    <p:sldId id="280" r:id="rId5"/>
    <p:sldId id="281" r:id="rId6"/>
    <p:sldId id="285" r:id="rId7"/>
    <p:sldId id="282" r:id="rId8"/>
    <p:sldId id="259" r:id="rId9"/>
    <p:sldId id="261" r:id="rId10"/>
    <p:sldId id="270" r:id="rId11"/>
    <p:sldId id="283" r:id="rId12"/>
    <p:sldId id="273" r:id="rId13"/>
    <p:sldId id="263" r:id="rId14"/>
    <p:sldId id="256" r:id="rId15"/>
    <p:sldId id="275" r:id="rId16"/>
    <p:sldId id="286" r:id="rId17"/>
    <p:sldId id="269" r:id="rId18"/>
    <p:sldId id="258" r:id="rId19"/>
    <p:sldId id="277" r:id="rId20"/>
    <p:sldId id="278" r:id="rId21"/>
    <p:sldId id="264" r:id="rId22"/>
    <p:sldId id="257" r:id="rId23"/>
    <p:sldId id="279" r:id="rId24"/>
    <p:sldId id="268" r:id="rId25"/>
    <p:sldId id="274" r:id="rId26"/>
    <p:sldId id="284" r:id="rId27"/>
    <p:sldId id="271" r:id="rId28"/>
    <p:sldId id="272" r:id="rId29"/>
    <p:sldId id="276" r:id="rId30"/>
    <p:sldId id="26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AA712-B474-448C-B7A1-96FEBEFE9EC6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01B64-7D9F-48EA-9311-1BEEDE403C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8137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01B64-7D9F-48EA-9311-1BEEDE403CCF}" type="slidenum">
              <a:rPr lang="pl-PL" smtClean="0"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7609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7811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8066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5656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2567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5125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3189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5092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0548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7469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9046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8032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6577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3258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23226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7637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723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5F6B7-2F42-4ED4-A61B-1C865EA3A5A8}" type="datetimeFigureOut">
              <a:rPr lang="pl-PL" smtClean="0"/>
              <a:t>11.05.2022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93F4A9F-4743-4B19-B753-4924FBE163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533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https://toronto.orpeg.pl/wp-content/uploads/sites/7/2021/11/toronto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8000">
              <a:schemeClr val="bg1"/>
            </a:gs>
            <a:gs pos="71000">
              <a:schemeClr val="bg1"/>
            </a:gs>
            <a:gs pos="84000">
              <a:schemeClr val="bg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15A1F437-9E19-4E52-8220-E407B18F2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20" y="274830"/>
            <a:ext cx="4731255" cy="630834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bg1">
                <a:lumMod val="6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CC004F7-784C-43A4-BAE7-AF2A203E42B3}"/>
              </a:ext>
            </a:extLst>
          </p:cNvPr>
          <p:cNvSpPr txBox="1"/>
          <p:nvPr/>
        </p:nvSpPr>
        <p:spPr>
          <a:xfrm>
            <a:off x="6096000" y="3154576"/>
            <a:ext cx="590672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latin typeface="Bahnschrift" panose="020B0502040204020203" pitchFamily="34" charset="0"/>
              </a:rPr>
              <a:t>Szkoły Polskie z siedzibą </a:t>
            </a:r>
          </a:p>
          <a:p>
            <a:pPr algn="ctr"/>
            <a:r>
              <a:rPr lang="pl-PL" dirty="0">
                <a:latin typeface="Bahnschrift" panose="020B0502040204020203" pitchFamily="34" charset="0"/>
              </a:rPr>
              <a:t>w Chicago, Nowym Jorku, Toronto i Waszyngtonie </a:t>
            </a:r>
          </a:p>
          <a:p>
            <a:pPr algn="ctr"/>
            <a:r>
              <a:rPr lang="pl-PL" dirty="0">
                <a:latin typeface="Bahnschrift" panose="020B0502040204020203" pitchFamily="34" charset="0"/>
              </a:rPr>
              <a:t>w roku szkolnym 2021/2022</a:t>
            </a:r>
          </a:p>
          <a:p>
            <a:pPr algn="ctr"/>
            <a:r>
              <a:rPr lang="pl-PL" dirty="0">
                <a:latin typeface="Bahnschrift" panose="020B0502040204020203" pitchFamily="34" charset="0"/>
              </a:rPr>
              <a:t>po raz trzeci przystąpiły do organizacji konkursu, </a:t>
            </a:r>
          </a:p>
          <a:p>
            <a:pPr algn="ctr"/>
            <a:r>
              <a:rPr lang="pl-PL" dirty="0">
                <a:latin typeface="Bahnschrift" panose="020B0502040204020203" pitchFamily="34" charset="0"/>
              </a:rPr>
              <a:t>którego zasadniczym celem było wzbogacenie wiedzy na temat polskiej literatury i wyrabianie nawyku czytania połączone z rozbudzaniem indywidualnych zainteresowań uczniów oraz kształtowaniem wyobraźni poprzez tematyczne prace  plastyczne.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9EEA74E-9323-4890-85DD-E3A197AF424A}"/>
              </a:ext>
            </a:extLst>
          </p:cNvPr>
          <p:cNvSpPr txBox="1"/>
          <p:nvPr/>
        </p:nvSpPr>
        <p:spPr>
          <a:xfrm>
            <a:off x="5823155" y="496664"/>
            <a:ext cx="6100916" cy="1686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24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2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24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24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2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24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36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Czytajmy Polskich Autorów</a:t>
            </a:r>
            <a:r>
              <a:rPr lang="pl-PL" sz="36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5FC19D5-C0D0-40F7-B960-A7C7BBB07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732" y="1339843"/>
            <a:ext cx="5407263" cy="140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65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CDD00302-A5BA-4A91-8E4E-F47533A53CDC}"/>
              </a:ext>
            </a:extLst>
          </p:cNvPr>
          <p:cNvSpPr txBox="1"/>
          <p:nvPr/>
        </p:nvSpPr>
        <p:spPr>
          <a:xfrm>
            <a:off x="2427828" y="1612703"/>
            <a:ext cx="609452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dirty="0">
                <a:latin typeface="Bahnschrift" panose="020B0502040204020203" pitchFamily="34" charset="0"/>
              </a:rPr>
              <a:t>Klasy I–IV szkół podstawowych</a:t>
            </a:r>
          </a:p>
          <a:p>
            <a:endParaRPr lang="pl-PL" sz="3200" dirty="0">
              <a:latin typeface="Bahnschrift" panose="020B0502040204020203" pitchFamily="34" charset="0"/>
            </a:endParaRPr>
          </a:p>
          <a:p>
            <a:endParaRPr lang="pl-PL" sz="3200" dirty="0">
              <a:latin typeface="Bahnschrift" panose="020B0502040204020203" pitchFamily="34" charset="0"/>
            </a:endParaRPr>
          </a:p>
          <a:p>
            <a:endParaRPr lang="pl-PL" sz="3200" dirty="0">
              <a:latin typeface="Bahnschrift" panose="020B0502040204020203" pitchFamily="34" charset="0"/>
            </a:endParaRPr>
          </a:p>
          <a:p>
            <a:pPr algn="ctr"/>
            <a:r>
              <a:rPr lang="pl-PL" sz="3200" dirty="0">
                <a:latin typeface="Bahnschrift" panose="020B0502040204020203" pitchFamily="34" charset="0"/>
              </a:rPr>
              <a:t>Zadaniem uczniów było wykonanie portretu wybranej postaci z baśni polskiej.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EFB2F04-6092-4AE9-88D2-2E4A67C45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841" y="2346711"/>
            <a:ext cx="4096867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2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45641B44-8FA3-4CD0-AAB6-56F81EC51F17}"/>
              </a:ext>
            </a:extLst>
          </p:cNvPr>
          <p:cNvSpPr txBox="1"/>
          <p:nvPr/>
        </p:nvSpPr>
        <p:spPr>
          <a:xfrm>
            <a:off x="6948542" y="2148589"/>
            <a:ext cx="25811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Felix Gruda-</a:t>
            </a:r>
            <a:r>
              <a:rPr lang="pl-PL" dirty="0" err="1"/>
              <a:t>Osmoła</a:t>
            </a:r>
            <a:r>
              <a:rPr lang="pl-PL" dirty="0"/>
              <a:t> klasa 2a - </a:t>
            </a:r>
            <a:r>
              <a:rPr lang="pl-PL" dirty="0" err="1"/>
              <a:t>Szkola</a:t>
            </a:r>
            <a:r>
              <a:rPr lang="pl-PL" dirty="0"/>
              <a:t> Polska przy Konsulacie Generalnym RP w Nowym Jorku.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368D1B3-5033-4D03-86DA-EBE1663EE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05" y="390617"/>
            <a:ext cx="4296977" cy="572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202B20-491C-4D04-9A02-134375F46475}"/>
              </a:ext>
            </a:extLst>
          </p:cNvPr>
          <p:cNvSpPr txBox="1"/>
          <p:nvPr/>
        </p:nvSpPr>
        <p:spPr>
          <a:xfrm>
            <a:off x="6479266" y="68903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85C8C86-4A3B-4586-99B3-1546E7403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59" y="5656984"/>
            <a:ext cx="4096867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28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202B20-491C-4D04-9A02-134375F46475}"/>
              </a:ext>
            </a:extLst>
          </p:cNvPr>
          <p:cNvSpPr txBox="1"/>
          <p:nvPr/>
        </p:nvSpPr>
        <p:spPr>
          <a:xfrm>
            <a:off x="6479266" y="68903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85C8C86-4A3B-4586-99B3-1546E7403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859" y="5656984"/>
            <a:ext cx="4096867" cy="120101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7C68A36-A738-10B1-CB95-8ED79F5A1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73034" y="-737010"/>
            <a:ext cx="5477302" cy="731068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40AB4713-BB62-65CE-3275-8563D5643DCC}"/>
              </a:ext>
            </a:extLst>
          </p:cNvPr>
          <p:cNvSpPr txBox="1"/>
          <p:nvPr/>
        </p:nvSpPr>
        <p:spPr>
          <a:xfrm>
            <a:off x="7794884" y="2038662"/>
            <a:ext cx="379625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Mamy zaszczyt zgłosić Jasia Michalskiego, ucznia klasy 2 B ( p. Emilii </a:t>
            </a:r>
            <a:r>
              <a:rPr lang="pl-PL" dirty="0" err="1"/>
              <a:t>Denert</a:t>
            </a:r>
            <a:r>
              <a:rPr lang="pl-PL" dirty="0"/>
              <a:t> ) Szkoły Polskiej przy Konsulacie Generalnym RP w Nowym Jorku do </a:t>
            </a:r>
          </a:p>
          <a:p>
            <a:r>
              <a:rPr lang="pl-PL" dirty="0"/>
              <a:t>III Edycji Międzyszkolnego Konkursu z okazji Szkolnych Dni Książki i Prasy „Czytajmy Polskich Autorów” </a:t>
            </a:r>
          </a:p>
          <a:p>
            <a:br>
              <a:rPr lang="pl-PL" dirty="0"/>
            </a:br>
            <a:endParaRPr lang="pl-PL" dirty="0"/>
          </a:p>
          <a:p>
            <a:r>
              <a:rPr lang="pl-PL" dirty="0"/>
              <a:t>Przedstawiamy pracę ilustrującą baśń „Złota Kaczka”…</a:t>
            </a:r>
          </a:p>
        </p:txBody>
      </p:sp>
    </p:spTree>
    <p:extLst>
      <p:ext uri="{BB962C8B-B14F-4D97-AF65-F5344CB8AC3E}">
        <p14:creationId xmlns:p14="http://schemas.microsoft.com/office/powerpoint/2010/main" val="3422613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202B20-491C-4D04-9A02-134375F46475}"/>
              </a:ext>
            </a:extLst>
          </p:cNvPr>
          <p:cNvSpPr txBox="1"/>
          <p:nvPr/>
        </p:nvSpPr>
        <p:spPr>
          <a:xfrm>
            <a:off x="6479266" y="68903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85C8C86-4A3B-4586-99B3-1546E7403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620152"/>
            <a:ext cx="4096867" cy="120101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FD499BF2-9121-010E-CA68-C6A6D3A6E5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52" y="0"/>
            <a:ext cx="4835151" cy="6858000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2F509BF-41BA-E2F4-D60C-44825A32A2A9}"/>
              </a:ext>
            </a:extLst>
          </p:cNvPr>
          <p:cNvSpPr txBox="1"/>
          <p:nvPr/>
        </p:nvSpPr>
        <p:spPr>
          <a:xfrm>
            <a:off x="6235907" y="3051834"/>
            <a:ext cx="31966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pl-PL" dirty="0"/>
              <a:t>Uczeń:</a:t>
            </a:r>
          </a:p>
          <a:p>
            <a:pPr rtl="0"/>
            <a:r>
              <a:rPr lang="pl-PL" dirty="0"/>
              <a:t>Anna Starzyński</a:t>
            </a:r>
          </a:p>
          <a:p>
            <a:pPr rtl="0"/>
            <a:r>
              <a:rPr lang="pl-PL" dirty="0" err="1"/>
              <a:t>Kl</a:t>
            </a:r>
            <a:r>
              <a:rPr lang="pl-PL" dirty="0"/>
              <a:t>- 3</a:t>
            </a:r>
          </a:p>
          <a:p>
            <a:pPr rtl="0"/>
            <a:r>
              <a:rPr lang="pl-PL" dirty="0"/>
              <a:t>Nowy Jork</a:t>
            </a:r>
          </a:p>
        </p:txBody>
      </p:sp>
    </p:spTree>
    <p:extLst>
      <p:ext uri="{BB962C8B-B14F-4D97-AF65-F5344CB8AC3E}">
        <p14:creationId xmlns:p14="http://schemas.microsoft.com/office/powerpoint/2010/main" val="1496033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202B20-491C-4D04-9A02-134375F46475}"/>
              </a:ext>
            </a:extLst>
          </p:cNvPr>
          <p:cNvSpPr txBox="1"/>
          <p:nvPr/>
        </p:nvSpPr>
        <p:spPr>
          <a:xfrm>
            <a:off x="6479266" y="68903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85C8C86-4A3B-4586-99B3-1546E7403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399" y="5656984"/>
            <a:ext cx="4096867" cy="120101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5AC8D36-F94B-1A73-8E03-F8D4B3AAA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94143" y="-377165"/>
            <a:ext cx="5369572" cy="685800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51E7551C-1AB5-F6E1-3205-3BBA76A666FC}"/>
              </a:ext>
            </a:extLst>
          </p:cNvPr>
          <p:cNvSpPr txBox="1"/>
          <p:nvPr/>
        </p:nvSpPr>
        <p:spPr>
          <a:xfrm>
            <a:off x="7927759" y="2769834"/>
            <a:ext cx="28586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Praca Laurą Czarnecki</a:t>
            </a:r>
          </a:p>
          <a:p>
            <a:r>
              <a:rPr lang="pl-PL" dirty="0"/>
              <a:t>Klasa I podstawowa</a:t>
            </a:r>
          </a:p>
        </p:txBody>
      </p:sp>
    </p:spTree>
    <p:extLst>
      <p:ext uri="{BB962C8B-B14F-4D97-AF65-F5344CB8AC3E}">
        <p14:creationId xmlns:p14="http://schemas.microsoft.com/office/powerpoint/2010/main" val="3255112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71202B20-491C-4D04-9A02-134375F46475}"/>
              </a:ext>
            </a:extLst>
          </p:cNvPr>
          <p:cNvSpPr txBox="1"/>
          <p:nvPr/>
        </p:nvSpPr>
        <p:spPr>
          <a:xfrm>
            <a:off x="6479266" y="68903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85C8C86-4A3B-4586-99B3-1546E7403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133" y="5727286"/>
            <a:ext cx="4096867" cy="120101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F42C8FC-AA40-25A5-4404-80F7472A1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48332" y="-434715"/>
            <a:ext cx="5277971" cy="685800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9C6DBCEF-6138-7F8B-4E8E-FB2944346CBE}"/>
              </a:ext>
            </a:extLst>
          </p:cNvPr>
          <p:cNvSpPr txBox="1"/>
          <p:nvPr/>
        </p:nvSpPr>
        <p:spPr>
          <a:xfrm>
            <a:off x="7704943" y="2503357"/>
            <a:ext cx="35077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"Czytajmy Polskich Autorów" autorstwa Tomasza Kolasy z 3 klasy Polskiej Szkoły w Waszyngtonie.</a:t>
            </a:r>
          </a:p>
          <a:p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06507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9E52331E-D57B-4CB0-8C18-82E45CC0698C}"/>
              </a:ext>
            </a:extLst>
          </p:cNvPr>
          <p:cNvSpPr txBox="1"/>
          <p:nvPr/>
        </p:nvSpPr>
        <p:spPr>
          <a:xfrm>
            <a:off x="6663790" y="2375398"/>
            <a:ext cx="37108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Hanna Chmielewski </a:t>
            </a:r>
          </a:p>
          <a:p>
            <a:r>
              <a:rPr lang="pl-PL" dirty="0"/>
              <a:t>Klasa IV</a:t>
            </a:r>
          </a:p>
          <a:p>
            <a:r>
              <a:rPr lang="pl-PL" dirty="0"/>
              <a:t>“O Smoku Wawelskim” baśnie polskie </a:t>
            </a:r>
          </a:p>
          <a:p>
            <a:r>
              <a:rPr lang="pl-PL" dirty="0"/>
              <a:t>Polska </a:t>
            </a:r>
            <a:r>
              <a:rPr lang="pl-PL" dirty="0" err="1"/>
              <a:t>Szkola</a:t>
            </a:r>
            <a:r>
              <a:rPr lang="pl-PL" dirty="0"/>
              <a:t> w Chicago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66528B-C7B5-4C43-B4F1-CB0AB9CC0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82" y="133165"/>
            <a:ext cx="4731983" cy="630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F85F97D7-E3A3-476E-A6F0-927C50580710}"/>
              </a:ext>
            </a:extLst>
          </p:cNvPr>
          <p:cNvSpPr txBox="1"/>
          <p:nvPr/>
        </p:nvSpPr>
        <p:spPr>
          <a:xfrm>
            <a:off x="6501581" y="275381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40E86B4-8F67-4D46-881E-E2D66457D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139" y="5729103"/>
            <a:ext cx="4096867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96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9E70C98A-E578-4D28-B636-2D0249F694C2}"/>
              </a:ext>
            </a:extLst>
          </p:cNvPr>
          <p:cNvSpPr txBox="1"/>
          <p:nvPr/>
        </p:nvSpPr>
        <p:spPr>
          <a:xfrm>
            <a:off x="6967729" y="3122936"/>
            <a:ext cx="38773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effectLst/>
              </a:rPr>
              <a:t>Julii </a:t>
            </a:r>
            <a:r>
              <a:rPr lang="pl-PL" sz="1800" dirty="0" err="1">
                <a:effectLst/>
              </a:rPr>
              <a:t>Brodzicz</a:t>
            </a:r>
            <a:r>
              <a:rPr lang="pl-PL" sz="1800" dirty="0">
                <a:effectLst/>
              </a:rPr>
              <a:t>- Pokrzywy klasa IV b </a:t>
            </a:r>
            <a:r>
              <a:rPr lang="pl-PL" sz="1800" dirty="0" err="1">
                <a:effectLst/>
              </a:rPr>
              <a:t>Szkola</a:t>
            </a:r>
            <a:r>
              <a:rPr lang="pl-PL" sz="1800" dirty="0">
                <a:effectLst/>
              </a:rPr>
              <a:t> Polska im.  Gen. J. Hallera przy Konsulacie Generalnym RP w Toronto  </a:t>
            </a:r>
            <a:endParaRPr lang="pl-PL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45AF377-A0EA-49A8-A399-C4FF58AE0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73207" y="240890"/>
            <a:ext cx="457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AD104449-B31C-43DD-A918-ED4EEBD6B9C2}"/>
              </a:ext>
            </a:extLst>
          </p:cNvPr>
          <p:cNvSpPr txBox="1"/>
          <p:nvPr/>
        </p:nvSpPr>
        <p:spPr>
          <a:xfrm>
            <a:off x="6607207" y="334374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F52FA20-A22F-423C-80F7-82D526FC7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386" y="5187566"/>
            <a:ext cx="4096867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107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AD104449-B31C-43DD-A918-ED4EEBD6B9C2}"/>
              </a:ext>
            </a:extLst>
          </p:cNvPr>
          <p:cNvSpPr txBox="1"/>
          <p:nvPr/>
        </p:nvSpPr>
        <p:spPr>
          <a:xfrm>
            <a:off x="6607207" y="334374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F52FA20-A22F-423C-80F7-82D526FC7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340" y="5656984"/>
            <a:ext cx="4096867" cy="1201016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73C22613-7C37-02FD-F2A6-88FE6357E34E}"/>
              </a:ext>
            </a:extLst>
          </p:cNvPr>
          <p:cNvSpPr txBox="1"/>
          <p:nvPr/>
        </p:nvSpPr>
        <p:spPr>
          <a:xfrm>
            <a:off x="7240248" y="3117954"/>
            <a:ext cx="21885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Praca Eliza </a:t>
            </a:r>
            <a:r>
              <a:rPr lang="pl-PL" dirty="0" err="1"/>
              <a:t>Nyzio</a:t>
            </a:r>
            <a:r>
              <a:rPr lang="pl-PL" dirty="0"/>
              <a:t> Klasa 2A - Nowy Jork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76B252B-AD2A-6DFD-3455-D85B3C61F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14" y="439180"/>
            <a:ext cx="6196436" cy="464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593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AD104449-B31C-43DD-A918-ED4EEBD6B9C2}"/>
              </a:ext>
            </a:extLst>
          </p:cNvPr>
          <p:cNvSpPr txBox="1"/>
          <p:nvPr/>
        </p:nvSpPr>
        <p:spPr>
          <a:xfrm>
            <a:off x="6607207" y="334374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F52FA20-A22F-423C-80F7-82D526FC7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920" y="5656984"/>
            <a:ext cx="4096867" cy="120101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FB11201C-EEF4-870D-A9D4-6C7EE6896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42262" y="-921257"/>
            <a:ext cx="5318977" cy="7556295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50FA0637-F0B5-EF87-3B01-F296360EFFD0}"/>
              </a:ext>
            </a:extLst>
          </p:cNvPr>
          <p:cNvSpPr txBox="1"/>
          <p:nvPr/>
        </p:nvSpPr>
        <p:spPr>
          <a:xfrm>
            <a:off x="8019737" y="2668250"/>
            <a:ext cx="33278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Przesyłam prace Mai </a:t>
            </a:r>
            <a:r>
              <a:rPr lang="pl-PL" dirty="0" err="1"/>
              <a:t>Caldara</a:t>
            </a:r>
            <a:r>
              <a:rPr lang="pl-PL" dirty="0"/>
              <a:t>, klasa trzecia Polskiej Szkoły w Waszyngtonie. Tytuł: Smok Wawelski.</a:t>
            </a:r>
          </a:p>
        </p:txBody>
      </p:sp>
    </p:spTree>
    <p:extLst>
      <p:ext uri="{BB962C8B-B14F-4D97-AF65-F5344CB8AC3E}">
        <p14:creationId xmlns:p14="http://schemas.microsoft.com/office/powerpoint/2010/main" val="3519818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AD104449-B31C-43DD-A918-ED4EEBD6B9C2}"/>
              </a:ext>
            </a:extLst>
          </p:cNvPr>
          <p:cNvSpPr txBox="1"/>
          <p:nvPr/>
        </p:nvSpPr>
        <p:spPr>
          <a:xfrm>
            <a:off x="6607207" y="334374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F52FA20-A22F-423C-80F7-82D526FC7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340" y="5656984"/>
            <a:ext cx="4096867" cy="120101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C9187094-738E-4CEB-16F4-A98D35D1A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2" y="720288"/>
            <a:ext cx="6469213" cy="4851909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F95BC081-1A1B-4A40-21AF-1EA549660B94}"/>
              </a:ext>
            </a:extLst>
          </p:cNvPr>
          <p:cNvSpPr txBox="1"/>
          <p:nvPr/>
        </p:nvSpPr>
        <p:spPr>
          <a:xfrm>
            <a:off x="6820525" y="2110979"/>
            <a:ext cx="4497048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 err="1"/>
              <a:t>Ponizej</a:t>
            </a:r>
            <a:r>
              <a:rPr lang="pl-PL" sz="1000" dirty="0"/>
              <a:t> </a:t>
            </a:r>
            <a:r>
              <a:rPr lang="pl-PL" sz="1000" dirty="0" err="1"/>
              <a:t>przesylam</a:t>
            </a:r>
            <a:r>
              <a:rPr lang="pl-PL" sz="1000" dirty="0"/>
              <a:t> </a:t>
            </a:r>
            <a:r>
              <a:rPr lang="pl-PL" sz="1000" dirty="0" err="1"/>
              <a:t>zdjecia</a:t>
            </a:r>
            <a:r>
              <a:rPr lang="pl-PL" sz="1000" dirty="0"/>
              <a:t> pracy konkursowej  Alberta </a:t>
            </a:r>
            <a:r>
              <a:rPr lang="pl-PL" sz="1000" dirty="0" err="1"/>
              <a:t>Lingana</a:t>
            </a:r>
            <a:r>
              <a:rPr lang="pl-PL" sz="1000" dirty="0"/>
              <a:t>.</a:t>
            </a:r>
            <a:br>
              <a:rPr lang="pl-PL" sz="1000" dirty="0"/>
            </a:br>
            <a:endParaRPr lang="pl-PL" sz="1000" dirty="0"/>
          </a:p>
          <a:p>
            <a:br>
              <a:rPr lang="pl-PL" sz="1000" dirty="0"/>
            </a:br>
            <a:endParaRPr lang="pl-PL" sz="1000" dirty="0"/>
          </a:p>
          <a:p>
            <a:r>
              <a:rPr lang="pl-PL" sz="1000" dirty="0" err="1"/>
              <a:t>Tytul</a:t>
            </a:r>
            <a:r>
              <a:rPr lang="pl-PL" sz="1000" dirty="0"/>
              <a:t> pracy: ‘Kwiat Paproci’.</a:t>
            </a:r>
          </a:p>
          <a:p>
            <a:br>
              <a:rPr lang="pl-PL" sz="1000" dirty="0"/>
            </a:br>
            <a:endParaRPr lang="pl-PL" sz="1000" dirty="0"/>
          </a:p>
          <a:p>
            <a:r>
              <a:rPr lang="pl-PL" sz="1000" dirty="0"/>
              <a:t>‘Kwiat Paproci’ - jest ruchomy i kiedy </a:t>
            </a:r>
            <a:r>
              <a:rPr lang="pl-PL" sz="1000" dirty="0" err="1"/>
              <a:t>pociagnie</a:t>
            </a:r>
            <a:r>
              <a:rPr lang="pl-PL" sz="1000" dirty="0"/>
              <a:t> </a:t>
            </a:r>
            <a:r>
              <a:rPr lang="pl-PL" sz="1000" dirty="0" err="1"/>
              <a:t>sie</a:t>
            </a:r>
            <a:r>
              <a:rPr lang="pl-PL" sz="1000" dirty="0"/>
              <a:t> za sznurek </a:t>
            </a:r>
            <a:r>
              <a:rPr lang="pl-PL" sz="1000" dirty="0" err="1"/>
              <a:t>zakonczony</a:t>
            </a:r>
            <a:r>
              <a:rPr lang="pl-PL" sz="1000" dirty="0"/>
              <a:t> patyczkiem, kwiat wylania </a:t>
            </a:r>
            <a:r>
              <a:rPr lang="pl-PL" sz="1000" dirty="0" err="1"/>
              <a:t>sie</a:t>
            </a:r>
            <a:r>
              <a:rPr lang="pl-PL" sz="1000" dirty="0"/>
              <a:t> zza krzewu.</a:t>
            </a:r>
          </a:p>
          <a:p>
            <a:r>
              <a:rPr lang="pl-PL" sz="1000" dirty="0"/>
              <a:t>Kwiat i gwiazdy na niebie pomalowane </a:t>
            </a:r>
            <a:r>
              <a:rPr lang="pl-PL" sz="1000" dirty="0" err="1"/>
              <a:t>sa</a:t>
            </a:r>
            <a:r>
              <a:rPr lang="pl-PL" sz="1000" dirty="0"/>
              <a:t> farba, </a:t>
            </a:r>
            <a:r>
              <a:rPr lang="pl-PL" sz="1000" dirty="0" err="1"/>
              <a:t>ktora</a:t>
            </a:r>
            <a:r>
              <a:rPr lang="pl-PL" sz="1000" dirty="0"/>
              <a:t> sprawia, ze </a:t>
            </a:r>
            <a:r>
              <a:rPr lang="pl-PL" sz="1000" dirty="0" err="1"/>
              <a:t>swieca</a:t>
            </a:r>
            <a:r>
              <a:rPr lang="pl-PL" sz="1000" dirty="0"/>
              <a:t> w </a:t>
            </a:r>
            <a:r>
              <a:rPr lang="pl-PL" sz="1000" dirty="0" err="1"/>
              <a:t>ciemnosci</a:t>
            </a:r>
            <a:r>
              <a:rPr lang="pl-PL" sz="1000" dirty="0"/>
              <a:t>. </a:t>
            </a:r>
            <a:r>
              <a:rPr lang="pl-PL" sz="1000" dirty="0" err="1"/>
              <a:t>Tlo</a:t>
            </a:r>
            <a:r>
              <a:rPr lang="pl-PL" sz="1000" dirty="0"/>
              <a:t> pracy pokryte jest farba.</a:t>
            </a:r>
          </a:p>
          <a:p>
            <a:r>
              <a:rPr lang="pl-PL" sz="1000" dirty="0"/>
              <a:t>Albert do pracy </a:t>
            </a:r>
            <a:r>
              <a:rPr lang="pl-PL" sz="1000" dirty="0" err="1"/>
              <a:t>uzyl</a:t>
            </a:r>
            <a:r>
              <a:rPr lang="pl-PL" sz="1000" dirty="0"/>
              <a:t>:  farby, stare </a:t>
            </a:r>
            <a:r>
              <a:rPr lang="pl-PL" sz="1000" dirty="0" err="1"/>
              <a:t>pudelko</a:t>
            </a:r>
            <a:r>
              <a:rPr lang="pl-PL" sz="1000" dirty="0"/>
              <a:t>, </a:t>
            </a:r>
            <a:r>
              <a:rPr lang="pl-PL" sz="1000" dirty="0" err="1"/>
              <a:t>tasma</a:t>
            </a:r>
            <a:r>
              <a:rPr lang="pl-PL" sz="1000" dirty="0"/>
              <a:t> </a:t>
            </a:r>
            <a:r>
              <a:rPr lang="pl-PL" sz="1000" dirty="0" err="1"/>
              <a:t>klejaca</a:t>
            </a:r>
            <a:r>
              <a:rPr lang="pl-PL" sz="1000" dirty="0"/>
              <a:t>, papier i kredki, sucha </a:t>
            </a:r>
            <a:r>
              <a:rPr lang="pl-PL" sz="1000" dirty="0" err="1"/>
              <a:t>trawe</a:t>
            </a:r>
            <a:r>
              <a:rPr lang="pl-PL" sz="1000" dirty="0"/>
              <a:t>, </a:t>
            </a:r>
            <a:r>
              <a:rPr lang="pl-PL" sz="1000" dirty="0" err="1"/>
              <a:t>steropian</a:t>
            </a:r>
            <a:r>
              <a:rPr lang="pl-PL" sz="1000" dirty="0"/>
              <a:t>, stary folder plastikowy, suszone kwiaty i klej. </a:t>
            </a:r>
          </a:p>
          <a:p>
            <a:br>
              <a:rPr lang="pl-PL" sz="1000" dirty="0"/>
            </a:br>
            <a:endParaRPr lang="pl-PL" sz="1000" dirty="0"/>
          </a:p>
          <a:p>
            <a:r>
              <a:rPr lang="pl-PL" sz="1000" dirty="0" err="1"/>
              <a:t>Dziekuje</a:t>
            </a:r>
            <a:r>
              <a:rPr lang="pl-PL" sz="1000" dirty="0"/>
              <a:t> serdecznie.</a:t>
            </a:r>
          </a:p>
          <a:p>
            <a:br>
              <a:rPr lang="pl-PL" sz="1000" dirty="0"/>
            </a:br>
            <a:endParaRPr lang="pl-PL" sz="1000" dirty="0"/>
          </a:p>
          <a:p>
            <a:r>
              <a:rPr lang="pl-PL" sz="1000" dirty="0"/>
              <a:t>Z pozdrowieniami,</a:t>
            </a:r>
          </a:p>
          <a:p>
            <a:br>
              <a:rPr lang="pl-PL" sz="1000" dirty="0"/>
            </a:br>
            <a:endParaRPr lang="pl-PL" sz="1000" dirty="0"/>
          </a:p>
          <a:p>
            <a:r>
              <a:rPr lang="pl-PL" sz="1000" dirty="0"/>
              <a:t>Justyna </a:t>
            </a:r>
            <a:r>
              <a:rPr lang="pl-PL" sz="1000" dirty="0" err="1"/>
              <a:t>Sadlowska</a:t>
            </a:r>
            <a:r>
              <a:rPr lang="pl-PL" sz="1000" dirty="0"/>
              <a:t> - mama Alberta </a:t>
            </a:r>
          </a:p>
          <a:p>
            <a:br>
              <a:rPr lang="pl-PL" sz="1000" dirty="0"/>
            </a:br>
            <a:endParaRPr lang="pl-PL" sz="1000" dirty="0"/>
          </a:p>
          <a:p>
            <a:br>
              <a:rPr lang="pl-PL" sz="1000" dirty="0"/>
            </a:br>
            <a:endParaRPr lang="pl-PL" sz="1000" dirty="0"/>
          </a:p>
          <a:p>
            <a:r>
              <a:rPr lang="pl-PL" sz="1000" dirty="0"/>
              <a:t>Albert </a:t>
            </a:r>
            <a:r>
              <a:rPr lang="pl-PL" sz="1000" dirty="0" err="1"/>
              <a:t>Lingan</a:t>
            </a:r>
            <a:endParaRPr lang="pl-PL" sz="1000" dirty="0"/>
          </a:p>
          <a:p>
            <a:r>
              <a:rPr lang="pl-PL" sz="1000" dirty="0" err="1"/>
              <a:t>Uczen</a:t>
            </a:r>
            <a:r>
              <a:rPr lang="pl-PL" sz="1000" dirty="0"/>
              <a:t> klasy |V </a:t>
            </a:r>
          </a:p>
          <a:p>
            <a:r>
              <a:rPr lang="pl-PL" sz="1000" dirty="0"/>
              <a:t>Szkolny Punkt Konsultacyjny przy Ambasadzie RP w Waszyngtonie</a:t>
            </a:r>
          </a:p>
        </p:txBody>
      </p:sp>
    </p:spTree>
    <p:extLst>
      <p:ext uri="{BB962C8B-B14F-4D97-AF65-F5344CB8AC3E}">
        <p14:creationId xmlns:p14="http://schemas.microsoft.com/office/powerpoint/2010/main" val="2658186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E845CE91-B80C-45D8-9BE3-1870B7BDB357}"/>
              </a:ext>
            </a:extLst>
          </p:cNvPr>
          <p:cNvSpPr txBox="1"/>
          <p:nvPr/>
        </p:nvSpPr>
        <p:spPr>
          <a:xfrm>
            <a:off x="1386348" y="1366049"/>
            <a:ext cx="8416413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latin typeface="Bahnschrift" panose="020B0502040204020203" pitchFamily="34" charset="0"/>
              </a:rPr>
              <a:t>Klasy V–VIII szkół podstawowych</a:t>
            </a:r>
          </a:p>
          <a:p>
            <a:pPr algn="ctr"/>
            <a:endParaRPr lang="pl-PL" sz="3200" dirty="0">
              <a:latin typeface="Bahnschrift" panose="020B0502040204020203" pitchFamily="34" charset="0"/>
            </a:endParaRPr>
          </a:p>
          <a:p>
            <a:pPr algn="ctr"/>
            <a:endParaRPr lang="pl-PL" sz="3200" dirty="0">
              <a:latin typeface="Bahnschrift" panose="020B0502040204020203" pitchFamily="34" charset="0"/>
            </a:endParaRPr>
          </a:p>
          <a:p>
            <a:pPr algn="ctr"/>
            <a:endParaRPr lang="pl-PL" sz="3200" dirty="0">
              <a:latin typeface="Bahnschrift" panose="020B0502040204020203" pitchFamily="34" charset="0"/>
            </a:endParaRPr>
          </a:p>
          <a:p>
            <a:pPr algn="ctr"/>
            <a:r>
              <a:rPr lang="pl-PL" sz="3200" dirty="0">
                <a:latin typeface="Bahnschrift" panose="020B0502040204020203" pitchFamily="34" charset="0"/>
              </a:rPr>
              <a:t>Zadaniem uczniów było utworzenie komiksu zawierającego od 4 do 6 sekwencji wzorowanych na wybranej scenie z ulubionej powieści polskiego pisarza.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A60021D-C44B-4330-A82E-F3CDFD807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1563" y="2032079"/>
            <a:ext cx="4102964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89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8C20DD43-4C26-477A-8082-8C49B356E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12" y="770138"/>
            <a:ext cx="7665187" cy="531772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B82585D-7A66-4830-AEA0-D3E17DF52879}"/>
              </a:ext>
            </a:extLst>
          </p:cNvPr>
          <p:cNvSpPr txBox="1"/>
          <p:nvPr/>
        </p:nvSpPr>
        <p:spPr>
          <a:xfrm>
            <a:off x="9188291" y="3573288"/>
            <a:ext cx="25478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Praca konkursowa - Kinga Giemza </a:t>
            </a:r>
            <a:r>
              <a:rPr lang="pl-PL" dirty="0" err="1"/>
              <a:t>kl</a:t>
            </a:r>
            <a:r>
              <a:rPr lang="pl-PL" dirty="0"/>
              <a:t> 7</a:t>
            </a:r>
            <a:br>
              <a:rPr lang="pl-PL" dirty="0"/>
            </a:br>
            <a:r>
              <a:rPr lang="pl-PL" dirty="0"/>
              <a:t>Szkoła w Waszyngtonie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4C0776F-B664-4DD2-A148-955DF56C0C43}"/>
              </a:ext>
            </a:extLst>
          </p:cNvPr>
          <p:cNvSpPr txBox="1"/>
          <p:nvPr/>
        </p:nvSpPr>
        <p:spPr>
          <a:xfrm>
            <a:off x="8386916" y="167251"/>
            <a:ext cx="3559278" cy="1627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16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 Czytajmy Polskich Autorów</a:t>
            </a:r>
            <a:r>
              <a:rPr lang="pl-PL" sz="16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sz="16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15CA12E-71D5-471B-975D-E860E5867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645" y="5656984"/>
            <a:ext cx="4096867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73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9B82585D-7A66-4830-AEA0-D3E17DF52879}"/>
              </a:ext>
            </a:extLst>
          </p:cNvPr>
          <p:cNvSpPr txBox="1"/>
          <p:nvPr/>
        </p:nvSpPr>
        <p:spPr>
          <a:xfrm>
            <a:off x="9548734" y="3177915"/>
            <a:ext cx="21874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Praca konkursowa – Milena Czyż </a:t>
            </a:r>
            <a:r>
              <a:rPr lang="pl-PL" dirty="0" err="1"/>
              <a:t>kl</a:t>
            </a:r>
            <a:r>
              <a:rPr lang="pl-PL" dirty="0"/>
              <a:t> 7</a:t>
            </a:r>
            <a:br>
              <a:rPr lang="pl-PL" dirty="0"/>
            </a:br>
            <a:r>
              <a:rPr lang="pl-PL" dirty="0"/>
              <a:t>Szkoła w Chicago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4C0776F-B664-4DD2-A148-955DF56C0C43}"/>
              </a:ext>
            </a:extLst>
          </p:cNvPr>
          <p:cNvSpPr txBox="1"/>
          <p:nvPr/>
        </p:nvSpPr>
        <p:spPr>
          <a:xfrm>
            <a:off x="8386916" y="167251"/>
            <a:ext cx="3559278" cy="1627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16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 Czytajmy Polskich Autorów</a:t>
            </a:r>
            <a:r>
              <a:rPr lang="pl-PL" sz="16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sz="16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5AA164D-85BE-ED08-2E4A-DB872704C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06" y="144288"/>
            <a:ext cx="8312268" cy="6234201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A9BF8F0-A63B-EC2B-B4B9-EB6255E31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207" y="5777981"/>
            <a:ext cx="4096867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853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04C0776F-B664-4DD2-A148-955DF56C0C43}"/>
              </a:ext>
            </a:extLst>
          </p:cNvPr>
          <p:cNvSpPr txBox="1"/>
          <p:nvPr/>
        </p:nvSpPr>
        <p:spPr>
          <a:xfrm>
            <a:off x="8386916" y="167251"/>
            <a:ext cx="3559278" cy="1627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16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 Czytajmy Polskich Autorów</a:t>
            </a:r>
            <a:r>
              <a:rPr lang="pl-PL" sz="16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sz="1600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A9BF8F0-A63B-EC2B-B4B9-EB6255E31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5289" y="4845774"/>
            <a:ext cx="4096867" cy="120101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6C878664-D90F-85D8-6F94-9DDEFBB42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044" y="251241"/>
            <a:ext cx="4975179" cy="6355518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3B9237BF-F67D-9A06-D29E-AACA5A3CB5C9}"/>
              </a:ext>
            </a:extLst>
          </p:cNvPr>
          <p:cNvSpPr txBox="1"/>
          <p:nvPr/>
        </p:nvSpPr>
        <p:spPr>
          <a:xfrm>
            <a:off x="6365289" y="2929631"/>
            <a:ext cx="44654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Emilia </a:t>
            </a:r>
            <a:r>
              <a:rPr lang="pl-PL" dirty="0" err="1"/>
              <a:t>Idec</a:t>
            </a:r>
            <a:r>
              <a:rPr lang="pl-PL" dirty="0"/>
              <a:t>, kl. 6</a:t>
            </a:r>
          </a:p>
          <a:p>
            <a:r>
              <a:rPr lang="pl-PL" dirty="0"/>
              <a:t>H. Sienkiewicz “W pustyni i w puszczy”, scena pt. “Zabicie lwa i porywaczy”.</a:t>
            </a:r>
          </a:p>
        </p:txBody>
      </p:sp>
    </p:spTree>
    <p:extLst>
      <p:ext uri="{BB962C8B-B14F-4D97-AF65-F5344CB8AC3E}">
        <p14:creationId xmlns:p14="http://schemas.microsoft.com/office/powerpoint/2010/main" val="3767180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04C0776F-B664-4DD2-A148-955DF56C0C43}"/>
              </a:ext>
            </a:extLst>
          </p:cNvPr>
          <p:cNvSpPr txBox="1"/>
          <p:nvPr/>
        </p:nvSpPr>
        <p:spPr>
          <a:xfrm>
            <a:off x="8386916" y="167251"/>
            <a:ext cx="3559278" cy="1627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6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16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 Czytajmy Polskich Autorów</a:t>
            </a:r>
            <a:r>
              <a:rPr lang="pl-PL" sz="16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sz="16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15CA12E-71D5-471B-975D-E860E5867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656984"/>
            <a:ext cx="4096867" cy="1201016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F83A284D-B703-AC02-F61A-5AB3A6050BD1}"/>
              </a:ext>
            </a:extLst>
          </p:cNvPr>
          <p:cNvSpPr txBox="1"/>
          <p:nvPr/>
        </p:nvSpPr>
        <p:spPr>
          <a:xfrm>
            <a:off x="6850602" y="2461269"/>
            <a:ext cx="39277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Franciszka (Frania) Lopez, ucznia klasy VI jako </a:t>
            </a:r>
            <a:r>
              <a:rPr lang="pl-PL" dirty="0" err="1"/>
              <a:t>uczestniaka</a:t>
            </a:r>
            <a:r>
              <a:rPr lang="pl-PL" dirty="0"/>
              <a:t> konkursu "Czytamy Polskich </a:t>
            </a:r>
            <a:r>
              <a:rPr lang="pl-PL" dirty="0" err="1"/>
              <a:t>Autorow</a:t>
            </a:r>
            <a:r>
              <a:rPr lang="pl-PL" dirty="0"/>
              <a:t>."</a:t>
            </a:r>
          </a:p>
          <a:p>
            <a:endParaRPr lang="pl-PL" dirty="0"/>
          </a:p>
          <a:p>
            <a:r>
              <a:rPr lang="pl-PL" dirty="0"/>
              <a:t>Praca jest wykonana tuszem i przedstawia </a:t>
            </a:r>
            <a:r>
              <a:rPr lang="pl-PL" dirty="0" err="1"/>
              <a:t>scene</a:t>
            </a:r>
            <a:r>
              <a:rPr lang="pl-PL" dirty="0"/>
              <a:t> z </a:t>
            </a:r>
            <a:r>
              <a:rPr lang="pl-PL" dirty="0" err="1"/>
              <a:t>ksiazki</a:t>
            </a:r>
            <a:r>
              <a:rPr lang="pl-PL" dirty="0"/>
              <a:t> Jana </a:t>
            </a:r>
            <a:r>
              <a:rPr lang="pl-PL" dirty="0" err="1"/>
              <a:t>Brzechy</a:t>
            </a:r>
            <a:r>
              <a:rPr lang="pl-PL" dirty="0"/>
              <a:t>, "Akademia Pana Kleksa," </a:t>
            </a:r>
            <a:r>
              <a:rPr lang="pl-PL" dirty="0" err="1"/>
              <a:t>rozdzialu</a:t>
            </a:r>
            <a:r>
              <a:rPr lang="pl-PL" dirty="0"/>
              <a:t> "Siedem Szklanek.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5B31C26B-BFC3-5E14-A47D-9EA37EEBE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097" y="0"/>
            <a:ext cx="5114925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56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8AEE0E29-29E4-4985-B7D7-352840F9900E}"/>
              </a:ext>
            </a:extLst>
          </p:cNvPr>
          <p:cNvSpPr txBox="1"/>
          <p:nvPr/>
        </p:nvSpPr>
        <p:spPr>
          <a:xfrm>
            <a:off x="7301383" y="2228671"/>
            <a:ext cx="60945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„Akademia Pana Kleksa”</a:t>
            </a:r>
          </a:p>
          <a:p>
            <a:endParaRPr lang="pl-PL" dirty="0"/>
          </a:p>
          <a:p>
            <a:r>
              <a:rPr lang="pl-PL" dirty="0"/>
              <a:t>Patrick </a:t>
            </a:r>
            <a:r>
              <a:rPr lang="pl-PL" dirty="0" err="1"/>
              <a:t>Reaser</a:t>
            </a:r>
            <a:r>
              <a:rPr lang="pl-PL" dirty="0"/>
              <a:t>, </a:t>
            </a:r>
            <a:r>
              <a:rPr lang="pl-PL" dirty="0" err="1"/>
              <a:t>Kl</a:t>
            </a:r>
            <a:r>
              <a:rPr lang="pl-PL" dirty="0"/>
              <a:t> V.</a:t>
            </a:r>
          </a:p>
          <a:p>
            <a:r>
              <a:rPr lang="pl-PL" dirty="0"/>
              <a:t>Szkoła Polska przy Ambasadzie RP w</a:t>
            </a:r>
          </a:p>
          <a:p>
            <a:r>
              <a:rPr lang="pl-PL" dirty="0"/>
              <a:t> Waszyngtonie.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ED63459-F334-473C-86D9-B329E20FA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9" y="258001"/>
            <a:ext cx="7025234" cy="530413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F9CDA3CE-BEBD-41A0-A4FB-DA904AC5117E}"/>
              </a:ext>
            </a:extLst>
          </p:cNvPr>
          <p:cNvSpPr txBox="1"/>
          <p:nvPr/>
        </p:nvSpPr>
        <p:spPr>
          <a:xfrm>
            <a:off x="6395884" y="275380"/>
            <a:ext cx="669576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C628731-B3ED-492F-ACDC-E54CDCCA7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553" y="5143177"/>
            <a:ext cx="4096867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01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F9CDA3CE-BEBD-41A0-A4FB-DA904AC5117E}"/>
              </a:ext>
            </a:extLst>
          </p:cNvPr>
          <p:cNvSpPr txBox="1"/>
          <p:nvPr/>
        </p:nvSpPr>
        <p:spPr>
          <a:xfrm>
            <a:off x="6395884" y="275380"/>
            <a:ext cx="669576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C628731-B3ED-492F-ACDC-E54CDCCA7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5884" y="5656984"/>
            <a:ext cx="4096867" cy="120101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7B15F9E4-4CA9-3039-F9F9-3523D7BCE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39" y="122767"/>
            <a:ext cx="4801850" cy="6402467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38254534-49C6-D3C3-4D83-9AA25E025837}"/>
              </a:ext>
            </a:extLst>
          </p:cNvPr>
          <p:cNvSpPr txBox="1"/>
          <p:nvPr/>
        </p:nvSpPr>
        <p:spPr>
          <a:xfrm>
            <a:off x="6095999" y="2338466"/>
            <a:ext cx="48018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Roksany Fijałkowskiej z klasy 5 Szkoły Polskiej przy Ambasadzie RP </a:t>
            </a:r>
          </a:p>
          <a:p>
            <a:r>
              <a:rPr lang="pl-PL" dirty="0"/>
              <a:t>w Waszyngtonie. </a:t>
            </a:r>
          </a:p>
        </p:txBody>
      </p:sp>
    </p:spTree>
    <p:extLst>
      <p:ext uri="{BB962C8B-B14F-4D97-AF65-F5344CB8AC3E}">
        <p14:creationId xmlns:p14="http://schemas.microsoft.com/office/powerpoint/2010/main" val="3535620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F9CDA3CE-BEBD-41A0-A4FB-DA904AC5117E}"/>
              </a:ext>
            </a:extLst>
          </p:cNvPr>
          <p:cNvSpPr txBox="1"/>
          <p:nvPr/>
        </p:nvSpPr>
        <p:spPr>
          <a:xfrm>
            <a:off x="6395884" y="275380"/>
            <a:ext cx="669576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C628731-B3ED-492F-ACDC-E54CDCCA7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904" y="5656984"/>
            <a:ext cx="4096867" cy="120101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04FA48B7-FAD6-5A54-C94A-C6ABFC538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32382" y="-581870"/>
            <a:ext cx="5143500" cy="6858000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B24EE25-0457-1E64-5719-9775F8730E32}"/>
              </a:ext>
            </a:extLst>
          </p:cNvPr>
          <p:cNvSpPr txBox="1"/>
          <p:nvPr/>
        </p:nvSpPr>
        <p:spPr>
          <a:xfrm>
            <a:off x="7390150" y="2428407"/>
            <a:ext cx="39424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Uczestnik, Adrian Stanecki - klasa 7</a:t>
            </a:r>
            <a:br>
              <a:rPr lang="pl-PL" dirty="0"/>
            </a:br>
            <a:r>
              <a:rPr lang="pl-PL" dirty="0"/>
              <a:t>„Zemsta” Aleksander Fredro </a:t>
            </a:r>
            <a:br>
              <a:rPr lang="pl-PL" dirty="0"/>
            </a:br>
            <a:r>
              <a:rPr lang="pl-PL" dirty="0"/>
              <a:t>Polska Szkoła Konsularna w Chicago.</a:t>
            </a:r>
          </a:p>
        </p:txBody>
      </p:sp>
    </p:spTree>
    <p:extLst>
      <p:ext uri="{BB962C8B-B14F-4D97-AF65-F5344CB8AC3E}">
        <p14:creationId xmlns:p14="http://schemas.microsoft.com/office/powerpoint/2010/main" val="4231079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6ACCC2F0-5353-495F-9742-2902A2D93D3B}"/>
              </a:ext>
            </a:extLst>
          </p:cNvPr>
          <p:cNvSpPr txBox="1"/>
          <p:nvPr/>
        </p:nvSpPr>
        <p:spPr>
          <a:xfrm>
            <a:off x="1553497" y="1569964"/>
            <a:ext cx="736214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latin typeface="Bahnschrift" panose="020B0502040204020203" pitchFamily="34" charset="0"/>
              </a:rPr>
              <a:t>Klasy I–III liceów ogólnokształcących</a:t>
            </a:r>
          </a:p>
          <a:p>
            <a:pPr algn="ctr"/>
            <a:endParaRPr lang="pl-PL" sz="3200" dirty="0">
              <a:latin typeface="Bahnschrift" panose="020B0502040204020203" pitchFamily="34" charset="0"/>
            </a:endParaRPr>
          </a:p>
          <a:p>
            <a:pPr algn="ctr"/>
            <a:endParaRPr lang="pl-PL" sz="3200" dirty="0">
              <a:latin typeface="Bahnschrift" panose="020B0502040204020203" pitchFamily="34" charset="0"/>
            </a:endParaRPr>
          </a:p>
          <a:p>
            <a:pPr algn="ctr"/>
            <a:endParaRPr lang="pl-PL" sz="3200" dirty="0">
              <a:latin typeface="Bahnschrift" panose="020B0502040204020203" pitchFamily="34" charset="0"/>
            </a:endParaRPr>
          </a:p>
          <a:p>
            <a:pPr algn="ctr"/>
            <a:r>
              <a:rPr lang="pl-PL" sz="3200" dirty="0">
                <a:latin typeface="Bahnschrift" panose="020B0502040204020203" pitchFamily="34" charset="0"/>
              </a:rPr>
              <a:t>Zadaniem uczniów jest wykonanie fotografii – portretu postaci z literatury romantycznej. Poeci romantyczni są patronami roku 2022.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46CBC32-BD94-4243-AE25-59A7CC750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841" y="2346711"/>
            <a:ext cx="4096867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11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794F4FE-107F-4418-9D41-F2F63EF6D23D}"/>
              </a:ext>
            </a:extLst>
          </p:cNvPr>
          <p:cNvSpPr txBox="1"/>
          <p:nvPr/>
        </p:nvSpPr>
        <p:spPr>
          <a:xfrm>
            <a:off x="6354097" y="341630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F0E0FC8-4B96-4B81-A159-5CCACF807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230" y="5771213"/>
            <a:ext cx="4096867" cy="120101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E3D28ED-C356-3E10-3BC3-17C1879053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25" y="193325"/>
            <a:ext cx="7204922" cy="5443996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DB91EA6A-C808-187E-18FB-A31E93864034}"/>
              </a:ext>
            </a:extLst>
          </p:cNvPr>
          <p:cNvSpPr txBox="1"/>
          <p:nvPr/>
        </p:nvSpPr>
        <p:spPr>
          <a:xfrm>
            <a:off x="7676348" y="2690336"/>
            <a:ext cx="380611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Jakub Krzemień, uczeń klasy I LO, Szkoły Polskiej im. 7 Eskadry Kościuszkowskiej przy Konsulacie Rzeczypospolitej Polskiej w Chicago.</a:t>
            </a:r>
          </a:p>
        </p:txBody>
      </p:sp>
    </p:spTree>
    <p:extLst>
      <p:ext uri="{BB962C8B-B14F-4D97-AF65-F5344CB8AC3E}">
        <p14:creationId xmlns:p14="http://schemas.microsoft.com/office/powerpoint/2010/main" val="3897212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3157F52-3B84-433F-803E-F9017F73B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97" y="248575"/>
            <a:ext cx="4800600" cy="6380825"/>
          </a:xfrm>
          <a:prstGeom prst="rect">
            <a:avLst/>
          </a:prstGeom>
          <a:ln>
            <a:noFill/>
          </a:ln>
          <a:effectLst>
            <a:glow rad="101600">
              <a:schemeClr val="bg1">
                <a:lumMod val="50000"/>
                <a:alpha val="6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BC8BD6C-22BE-4988-A5A9-451ED8E66A60}"/>
              </a:ext>
            </a:extLst>
          </p:cNvPr>
          <p:cNvSpPr txBox="1"/>
          <p:nvPr/>
        </p:nvSpPr>
        <p:spPr>
          <a:xfrm>
            <a:off x="6205490" y="4040963"/>
            <a:ext cx="37996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Kategoria </a:t>
            </a:r>
            <a:r>
              <a:rPr lang="pl-PL" dirty="0" err="1"/>
              <a:t>wiekow﻿a</a:t>
            </a:r>
            <a:r>
              <a:rPr lang="pl-PL" dirty="0"/>
              <a:t>: Klasa liceum </a:t>
            </a:r>
            <a:r>
              <a:rPr lang="pl-PL" dirty="0" err="1"/>
              <a:t>ogólnokształconego</a:t>
            </a:r>
            <a:endParaRPr lang="pl-PL" dirty="0"/>
          </a:p>
          <a:p>
            <a:r>
              <a:rPr lang="pl-PL" dirty="0"/>
              <a:t>„Pan Tadeusz”, Adam Mickiewicz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17DFD09-8DB6-4D43-8EFE-49EF5FAC24E3}"/>
              </a:ext>
            </a:extLst>
          </p:cNvPr>
          <p:cNvSpPr txBox="1"/>
          <p:nvPr/>
        </p:nvSpPr>
        <p:spPr>
          <a:xfrm>
            <a:off x="6205490" y="2696330"/>
            <a:ext cx="4918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Uczestnik, John Toman ur. 18.07.2005r. w Waszyngtonie,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794F4FE-107F-4418-9D41-F2F63EF6D23D}"/>
              </a:ext>
            </a:extLst>
          </p:cNvPr>
          <p:cNvSpPr txBox="1"/>
          <p:nvPr/>
        </p:nvSpPr>
        <p:spPr>
          <a:xfrm>
            <a:off x="6354097" y="341630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F0E0FC8-4B96-4B81-A159-5CCACF807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5915" y="5594389"/>
            <a:ext cx="4096867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62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794F4FE-107F-4418-9D41-F2F63EF6D23D}"/>
              </a:ext>
            </a:extLst>
          </p:cNvPr>
          <p:cNvSpPr txBox="1"/>
          <p:nvPr/>
        </p:nvSpPr>
        <p:spPr>
          <a:xfrm>
            <a:off x="6354097" y="341630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F0E0FC8-4B96-4B81-A159-5CCACF807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832" y="5656984"/>
            <a:ext cx="4096867" cy="120101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64B24B18-33DC-43C1-9D80-A196F5329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84" y="145602"/>
            <a:ext cx="4520952" cy="6649803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61E4AC92-D892-489E-8B73-4FCECB1D7A0A}"/>
              </a:ext>
            </a:extLst>
          </p:cNvPr>
          <p:cNvSpPr txBox="1"/>
          <p:nvPr/>
        </p:nvSpPr>
        <p:spPr>
          <a:xfrm>
            <a:off x="5943411" y="3521710"/>
            <a:ext cx="452095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pl-PL" dirty="0"/>
              <a:t>„Pan Tadeusz”, Adam Mickiewicz " - Telimena </a:t>
            </a:r>
          </a:p>
          <a:p>
            <a:pPr rtl="0"/>
            <a:br>
              <a:rPr lang="pl-PL" dirty="0"/>
            </a:br>
            <a:endParaRPr lang="pl-PL" dirty="0"/>
          </a:p>
          <a:p>
            <a:r>
              <a:rPr lang="pl-PL" dirty="0"/>
              <a:t>Waszyngton, 2022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CDA42AF-4661-4885-BD19-B4D8D9FF7833}"/>
              </a:ext>
            </a:extLst>
          </p:cNvPr>
          <p:cNvSpPr txBox="1"/>
          <p:nvPr/>
        </p:nvSpPr>
        <p:spPr>
          <a:xfrm>
            <a:off x="6782540" y="2228295"/>
            <a:ext cx="2558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effectLst/>
                <a:latin typeface="Helvetica Neue"/>
              </a:rPr>
              <a:t>Alicja </a:t>
            </a:r>
            <a:r>
              <a:rPr lang="pl-PL" dirty="0" err="1">
                <a:effectLst/>
                <a:latin typeface="Helvetica Neue"/>
              </a:rPr>
              <a:t>Marzęda</a:t>
            </a:r>
            <a:r>
              <a:rPr lang="pl-PL" dirty="0">
                <a:effectLst/>
                <a:latin typeface="Helvetica Neue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43615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794F4FE-107F-4418-9D41-F2F63EF6D23D}"/>
              </a:ext>
            </a:extLst>
          </p:cNvPr>
          <p:cNvSpPr txBox="1"/>
          <p:nvPr/>
        </p:nvSpPr>
        <p:spPr>
          <a:xfrm>
            <a:off x="6354097" y="341630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F0E0FC8-4B96-4B81-A159-5CCACF807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832" y="5656984"/>
            <a:ext cx="4096867" cy="120101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7270324-38F5-FDCE-F29A-60EB38CBA3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65" y="41223"/>
            <a:ext cx="7474484" cy="6119734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961E4B18-C9EB-DBAF-2C52-4C02B921BB60}"/>
              </a:ext>
            </a:extLst>
          </p:cNvPr>
          <p:cNvSpPr txBox="1"/>
          <p:nvPr/>
        </p:nvSpPr>
        <p:spPr>
          <a:xfrm>
            <a:off x="8274569" y="2593298"/>
            <a:ext cx="2638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effectLst/>
                <a:latin typeface="Helvetica" panose="020B0604020202020204" pitchFamily="34" charset="0"/>
              </a:rPr>
              <a:t>Weronika </a:t>
            </a:r>
            <a:r>
              <a:rPr lang="pl-PL" b="1" dirty="0" err="1">
                <a:effectLst/>
                <a:latin typeface="Helvetica" panose="020B0604020202020204" pitchFamily="34" charset="0"/>
              </a:rPr>
              <a:t>Kitlinska</a:t>
            </a:r>
            <a:r>
              <a:rPr lang="pl-PL" b="1" dirty="0">
                <a:effectLst/>
                <a:latin typeface="Helvetica" panose="020B0604020202020204" pitchFamily="34" charset="0"/>
              </a:rPr>
              <a:t>,</a:t>
            </a:r>
            <a:endParaRPr lang="pl-PL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ECF18D2-E7DB-11FB-1608-CDAB2FD2304A}"/>
              </a:ext>
            </a:extLst>
          </p:cNvPr>
          <p:cNvSpPr txBox="1"/>
          <p:nvPr/>
        </p:nvSpPr>
        <p:spPr>
          <a:xfrm>
            <a:off x="8078249" y="3162924"/>
            <a:ext cx="37489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pl-PL" b="1" dirty="0">
                <a:effectLst/>
                <a:latin typeface="Helvetica" panose="020B0604020202020204" pitchFamily="34" charset="0"/>
              </a:rPr>
              <a:t>Weroniki Kitlińskiej</a:t>
            </a:r>
            <a:r>
              <a:rPr lang="pl-PL" dirty="0">
                <a:effectLst/>
                <a:latin typeface="Helvetica" panose="020B0604020202020204" pitchFamily="34" charset="0"/>
              </a:rPr>
              <a:t>, jako postaci </a:t>
            </a:r>
            <a:r>
              <a:rPr lang="pl-PL" b="1" dirty="0">
                <a:effectLst/>
                <a:latin typeface="Helvetica" panose="020B0604020202020204" pitchFamily="34" charset="0"/>
              </a:rPr>
              <a:t>Zosi </a:t>
            </a:r>
            <a:r>
              <a:rPr lang="pl-PL" dirty="0">
                <a:effectLst/>
                <a:latin typeface="Helvetica" panose="020B0604020202020204" pitchFamily="34" charset="0"/>
              </a:rPr>
              <a:t>z „Pana Tadeusza” Mickiewicza do Konkursu. </a:t>
            </a:r>
          </a:p>
          <a:p>
            <a:r>
              <a:rPr lang="pl-PL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121064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794F4FE-107F-4418-9D41-F2F63EF6D23D}"/>
              </a:ext>
            </a:extLst>
          </p:cNvPr>
          <p:cNvSpPr txBox="1"/>
          <p:nvPr/>
        </p:nvSpPr>
        <p:spPr>
          <a:xfrm>
            <a:off x="6354097" y="341630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F0E0FC8-4B96-4B81-A159-5CCACF807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468" y="5656984"/>
            <a:ext cx="4096867" cy="120101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8DF817E3-F80B-5B34-8372-12A15143A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13" y="341630"/>
            <a:ext cx="6455764" cy="4841823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78817E6-AFA0-C7DD-71E0-0E0F628A9296}"/>
              </a:ext>
            </a:extLst>
          </p:cNvPr>
          <p:cNvSpPr txBox="1"/>
          <p:nvPr/>
        </p:nvSpPr>
        <p:spPr>
          <a:xfrm>
            <a:off x="7360169" y="2203554"/>
            <a:ext cx="37625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Igora </a:t>
            </a:r>
            <a:r>
              <a:rPr lang="pl-PL" dirty="0" err="1"/>
              <a:t>Ganko</a:t>
            </a:r>
            <a:r>
              <a:rPr lang="pl-PL" dirty="0"/>
              <a:t> (jako Sędzia) w </a:t>
            </a:r>
            <a:r>
              <a:rPr lang="pl-PL" dirty="0" err="1"/>
              <a:t>zdjeciu</a:t>
            </a:r>
            <a:r>
              <a:rPr lang="pl-PL" dirty="0"/>
              <a:t> grupowym z „Pana Tadeusza” Mickiewicza do Konkursu.   </a:t>
            </a:r>
          </a:p>
        </p:txBody>
      </p:sp>
    </p:spTree>
    <p:extLst>
      <p:ext uri="{BB962C8B-B14F-4D97-AF65-F5344CB8AC3E}">
        <p14:creationId xmlns:p14="http://schemas.microsoft.com/office/powerpoint/2010/main" val="42894049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794F4FE-107F-4418-9D41-F2F63EF6D23D}"/>
              </a:ext>
            </a:extLst>
          </p:cNvPr>
          <p:cNvSpPr txBox="1"/>
          <p:nvPr/>
        </p:nvSpPr>
        <p:spPr>
          <a:xfrm>
            <a:off x="6354097" y="341630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F0E0FC8-4B96-4B81-A159-5CCACF807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832" y="5656984"/>
            <a:ext cx="4096867" cy="120101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B051E8C1-3223-DE95-ADE6-B025BE4123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47" y="224853"/>
            <a:ext cx="5143500" cy="685800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CFF0C7C-6399-649D-3076-260BBAAC286B}"/>
              </a:ext>
            </a:extLst>
          </p:cNvPr>
          <p:cNvSpPr txBox="1"/>
          <p:nvPr/>
        </p:nvSpPr>
        <p:spPr>
          <a:xfrm>
            <a:off x="6220917" y="2385312"/>
            <a:ext cx="31217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Postać osoby romantycznej Zosia z Pana Tadeusza 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633378A4-F2B0-33A4-B52F-05A4A5FAADA1}"/>
              </a:ext>
            </a:extLst>
          </p:cNvPr>
          <p:cNvSpPr txBox="1"/>
          <p:nvPr/>
        </p:nvSpPr>
        <p:spPr>
          <a:xfrm>
            <a:off x="6730583" y="3429000"/>
            <a:ext cx="26120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Marcin </a:t>
            </a:r>
            <a:r>
              <a:rPr lang="pl-PL" dirty="0" err="1"/>
              <a:t>Nyzio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9177056431</a:t>
            </a:r>
          </a:p>
        </p:txBody>
      </p:sp>
    </p:spTree>
    <p:extLst>
      <p:ext uri="{BB962C8B-B14F-4D97-AF65-F5344CB8AC3E}">
        <p14:creationId xmlns:p14="http://schemas.microsoft.com/office/powerpoint/2010/main" val="32644993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794F4FE-107F-4418-9D41-F2F63EF6D23D}"/>
              </a:ext>
            </a:extLst>
          </p:cNvPr>
          <p:cNvSpPr txBox="1"/>
          <p:nvPr/>
        </p:nvSpPr>
        <p:spPr>
          <a:xfrm>
            <a:off x="6354097" y="341630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F0E0FC8-4B96-4B81-A159-5CCACF807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832" y="5656984"/>
            <a:ext cx="4096867" cy="120101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CC1CA1D1-164E-B6D1-5D34-203289503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04" y="164892"/>
            <a:ext cx="5143500" cy="6858000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E9041FDC-BEF8-90E9-5CC5-DE5C2F7F9591}"/>
              </a:ext>
            </a:extLst>
          </p:cNvPr>
          <p:cNvSpPr txBox="1"/>
          <p:nvPr/>
        </p:nvSpPr>
        <p:spPr>
          <a:xfrm>
            <a:off x="6095999" y="2638270"/>
            <a:ext cx="397739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 err="1"/>
              <a:t>Róźa</a:t>
            </a:r>
            <a:r>
              <a:rPr lang="pl-PL" dirty="0"/>
              <a:t> Puchalski, Klasa II Liceum CHICAGO</a:t>
            </a:r>
          </a:p>
          <a:p>
            <a:r>
              <a:rPr lang="pl-PL" dirty="0"/>
              <a:t>Konkurs Czytajmy Polskich Autorów</a:t>
            </a:r>
          </a:p>
          <a:p>
            <a:r>
              <a:rPr lang="pl-PL" dirty="0"/>
              <a:t>Juliusz Słowacki; Poeta epoki romantyzmu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739442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794F4FE-107F-4418-9D41-F2F63EF6D23D}"/>
              </a:ext>
            </a:extLst>
          </p:cNvPr>
          <p:cNvSpPr txBox="1"/>
          <p:nvPr/>
        </p:nvSpPr>
        <p:spPr>
          <a:xfrm>
            <a:off x="6354097" y="341630"/>
            <a:ext cx="6100916" cy="1337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 Edycja Mi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ę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dzyszkolnego Konkursu 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okazji Szkolnych Dni Ksi</a:t>
            </a: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ąż</a:t>
            </a:r>
            <a:r>
              <a:rPr lang="pl-PL" sz="1800" b="1" dirty="0">
                <a:solidFill>
                  <a:srgbClr val="002060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 i Prasy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800" b="1" dirty="0">
                <a:solidFill>
                  <a:srgbClr val="0070C0"/>
                </a:solidFill>
                <a:effectLst/>
                <a:latin typeface="Monotype Corsiva" panose="03010101010201010101" pitchFamily="66" charset="0"/>
                <a:ea typeface="Times New Roman" panose="02020603050405020304" pitchFamily="18" charset="0"/>
                <a:cs typeface="MV Boli" panose="02000500030200090000" pitchFamily="2" charset="0"/>
              </a:rPr>
              <a:t>   Czytajmy Polskich Autorów</a:t>
            </a:r>
            <a:r>
              <a:rPr lang="pl-PL" sz="2800" dirty="0">
                <a:solidFill>
                  <a:srgbClr val="00206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MV Boli" panose="02000500030200090000" pitchFamily="2" charset="0"/>
              </a:rPr>
              <a:t> 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F0E0FC8-4B96-4B81-A159-5CCACF807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832" y="5656984"/>
            <a:ext cx="4096867" cy="120101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019B44B-7229-3B10-8973-9E6F8ABEF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70" y="262932"/>
            <a:ext cx="3248262" cy="6454701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F4C98F3F-C006-0AEE-2D70-C4099D81D29E}"/>
              </a:ext>
            </a:extLst>
          </p:cNvPr>
          <p:cNvSpPr txBox="1"/>
          <p:nvPr/>
        </p:nvSpPr>
        <p:spPr>
          <a:xfrm>
            <a:off x="4748135" y="2559171"/>
            <a:ext cx="62284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lang="pl-PL" dirty="0" err="1">
                <a:effectLst/>
                <a:latin typeface="bookman old style, new york, times, serif"/>
              </a:rPr>
              <a:t>Uczenica</a:t>
            </a:r>
            <a:r>
              <a:rPr lang="pl-PL" dirty="0">
                <a:effectLst/>
                <a:latin typeface="bookman old style, new york, times, serif"/>
              </a:rPr>
              <a:t>: Anna </a:t>
            </a:r>
            <a:r>
              <a:rPr lang="pl-PL" dirty="0" err="1">
                <a:effectLst/>
                <a:latin typeface="bookman old style, new york, times, serif"/>
              </a:rPr>
              <a:t>Wierzchon</a:t>
            </a:r>
            <a:r>
              <a:rPr lang="pl-PL" dirty="0">
                <a:effectLst/>
                <a:latin typeface="bookman old style, new york, times, serif"/>
              </a:rPr>
              <a:t> --Hrabina Maria (</a:t>
            </a:r>
            <a:r>
              <a:rPr lang="pl-PL" dirty="0" err="1">
                <a:effectLst/>
                <a:latin typeface="bookman old style, new york, times, serif"/>
              </a:rPr>
              <a:t>Nie-boska</a:t>
            </a:r>
            <a:r>
              <a:rPr lang="pl-PL" dirty="0">
                <a:effectLst/>
                <a:latin typeface="bookman old style, new york, times, serif"/>
              </a:rPr>
              <a:t>-komedia  Zygmunt </a:t>
            </a:r>
            <a:r>
              <a:rPr lang="pl-PL" dirty="0" err="1">
                <a:effectLst/>
                <a:latin typeface="bookman old style, new york, times, serif"/>
              </a:rPr>
              <a:t>Krasinski</a:t>
            </a:r>
            <a:r>
              <a:rPr lang="pl-PL" dirty="0">
                <a:effectLst/>
                <a:latin typeface="bookman old style, new york, times, serif"/>
              </a:rPr>
              <a:t>)</a:t>
            </a:r>
            <a:endParaRPr lang="pl-PL" dirty="0">
              <a:effectLst/>
            </a:endParaRPr>
          </a:p>
          <a:p>
            <a:pPr algn="l">
              <a:spcAft>
                <a:spcPts val="0"/>
              </a:spcAft>
            </a:pPr>
            <a:r>
              <a:rPr lang="pl-PL" dirty="0">
                <a:effectLst/>
                <a:latin typeface="bookman old style, new york, times, serif"/>
              </a:rPr>
              <a:t>Klasa I LO - polska </a:t>
            </a:r>
            <a:r>
              <a:rPr lang="pl-PL" dirty="0" err="1">
                <a:effectLst/>
                <a:latin typeface="bookman old style, new york, times, serif"/>
              </a:rPr>
              <a:t>szkola</a:t>
            </a:r>
            <a:r>
              <a:rPr lang="pl-PL" dirty="0">
                <a:effectLst/>
                <a:latin typeface="bookman old style, new york, times, serif"/>
              </a:rPr>
              <a:t> 7 Eskadry Kościuszkowskiej przy Konsulacie Generalnym RP w Chicago</a:t>
            </a:r>
            <a:endParaRPr lang="pl-PL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727036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zkoła Polska im. gen. J. Hallera przy Konsulacie Generalnym RP w TORONTO">
            <a:extLst>
              <a:ext uri="{FF2B5EF4-FFF2-40B4-BE49-F238E27FC236}">
                <a16:creationId xmlns:a16="http://schemas.microsoft.com/office/drawing/2014/main" id="{68F82671-ED85-4514-BD0C-8BF70A455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639" y="698017"/>
            <a:ext cx="2684030" cy="1443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Obraz 2" descr="http://www.chicago.orpeg.pl/sites/www.chicago.orpeg.pl/files/SPL_Logo/Logo%20SPL_2020.jpg">
            <a:extLst>
              <a:ext uri="{FF2B5EF4-FFF2-40B4-BE49-F238E27FC236}">
                <a16:creationId xmlns:a16="http://schemas.microsoft.com/office/drawing/2014/main" id="{A1076DF9-3940-44D1-9E01-1326EB45E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03" y="880459"/>
            <a:ext cx="1289050" cy="124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Obraz 1" descr="http://www.nowyjork.orpeg.pl/sites/www.nowyjork.orpeg.pl/files/logo.png">
            <a:extLst>
              <a:ext uri="{FF2B5EF4-FFF2-40B4-BE49-F238E27FC236}">
                <a16:creationId xmlns:a16="http://schemas.microsoft.com/office/drawing/2014/main" id="{2C2015EE-250E-4936-A09C-32D8452FC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814" y="698017"/>
            <a:ext cx="1443014" cy="138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Obraz 3" descr="http://www.waszyngton.orpeg.pl/sites/www.waszyngton.orpeg.pl/files/logo/waszyngton.jpg">
            <a:extLst>
              <a:ext uri="{FF2B5EF4-FFF2-40B4-BE49-F238E27FC236}">
                <a16:creationId xmlns:a16="http://schemas.microsoft.com/office/drawing/2014/main" id="{C728099F-40A5-4A62-9162-22B42E6E2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363" y="906716"/>
            <a:ext cx="14097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10C56D38-AC09-449D-B37B-569D72E17530}"/>
              </a:ext>
            </a:extLst>
          </p:cNvPr>
          <p:cNvSpPr txBox="1"/>
          <p:nvPr/>
        </p:nvSpPr>
        <p:spPr>
          <a:xfrm>
            <a:off x="798703" y="4005684"/>
            <a:ext cx="35164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rgbClr val="002060"/>
                </a:solidFill>
                <a:latin typeface="Comic Sans MS" panose="030F0702030302020204" pitchFamily="66" charset="0"/>
              </a:rPr>
              <a:t>Komisja konkursowa:</a:t>
            </a:r>
          </a:p>
          <a:p>
            <a:endParaRPr lang="pl-PL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pl-PL" dirty="0">
                <a:solidFill>
                  <a:srgbClr val="002060"/>
                </a:solidFill>
                <a:latin typeface="Comic Sans MS" panose="030F0702030302020204" pitchFamily="66" charset="0"/>
              </a:rPr>
              <a:t>mgr Aneta </a:t>
            </a:r>
            <a:r>
              <a:rPr lang="pl-PL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Prejsnar</a:t>
            </a:r>
            <a:endParaRPr lang="pl-PL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pl-PL" dirty="0">
                <a:solidFill>
                  <a:srgbClr val="002060"/>
                </a:solidFill>
                <a:latin typeface="Comic Sans MS" panose="030F0702030302020204" pitchFamily="66" charset="0"/>
              </a:rPr>
              <a:t>mgr Anna Awakowicz</a:t>
            </a:r>
          </a:p>
          <a:p>
            <a:r>
              <a:rPr lang="pl-PL" dirty="0">
                <a:solidFill>
                  <a:srgbClr val="002060"/>
                </a:solidFill>
                <a:latin typeface="Comic Sans MS" panose="030F0702030302020204" pitchFamily="66" charset="0"/>
              </a:rPr>
              <a:t>mgr Sylwia Krupa</a:t>
            </a:r>
          </a:p>
          <a:p>
            <a:r>
              <a:rPr lang="pl-PL" dirty="0">
                <a:solidFill>
                  <a:srgbClr val="002060"/>
                </a:solidFill>
                <a:latin typeface="Comic Sans MS" panose="030F0702030302020204" pitchFamily="66" charset="0"/>
              </a:rPr>
              <a:t>mgr Katarzyna Gierzyńska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988B504-0373-4CDF-9E4C-BB88CF72353D}"/>
              </a:ext>
            </a:extLst>
          </p:cNvPr>
          <p:cNvSpPr txBox="1"/>
          <p:nvPr/>
        </p:nvSpPr>
        <p:spPr>
          <a:xfrm>
            <a:off x="566928" y="2788052"/>
            <a:ext cx="93908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GRATULUJEMY WSZYSTKIM UCZESTNIKOM</a:t>
            </a:r>
          </a:p>
          <a:p>
            <a:pPr algn="ctr"/>
            <a:r>
              <a:rPr lang="pl-PL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TALENTU I ORYGINALNYCH POMYSŁÓW!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A9DA01AC-751F-491D-BED2-8BBDA3A716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9725" y="5650630"/>
            <a:ext cx="4342356" cy="127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939676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125</TotalTime>
  <Words>1109</Words>
  <Application>Microsoft Office PowerPoint</Application>
  <PresentationFormat>Panoramiczny</PresentationFormat>
  <Paragraphs>179</Paragraphs>
  <Slides>30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42" baseType="lpstr">
      <vt:lpstr>Arial</vt:lpstr>
      <vt:lpstr>Bahnschrift</vt:lpstr>
      <vt:lpstr>bookman old style, new york, times, serif</vt:lpstr>
      <vt:lpstr>Britannic Bold</vt:lpstr>
      <vt:lpstr>Calibri</vt:lpstr>
      <vt:lpstr>Comic Sans MS</vt:lpstr>
      <vt:lpstr>Helvetica</vt:lpstr>
      <vt:lpstr>Helvetica Neue</vt:lpstr>
      <vt:lpstr>Monotype Corsiva</vt:lpstr>
      <vt:lpstr>Trebuchet MS</vt:lpstr>
      <vt:lpstr>Wingdings 3</vt:lpstr>
      <vt:lpstr>Faseta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Awakowicz</dc:creator>
  <cp:lastModifiedBy>Anna Awakowicz</cp:lastModifiedBy>
  <cp:revision>8</cp:revision>
  <dcterms:created xsi:type="dcterms:W3CDTF">2022-04-26T15:43:57Z</dcterms:created>
  <dcterms:modified xsi:type="dcterms:W3CDTF">2022-05-12T00:19:31Z</dcterms:modified>
</cp:coreProperties>
</file>