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6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73" r:id="rId13"/>
    <p:sldId id="272" r:id="rId14"/>
    <p:sldId id="267" r:id="rId15"/>
    <p:sldId id="268" r:id="rId16"/>
    <p:sldId id="269" r:id="rId17"/>
    <p:sldId id="270" r:id="rId18"/>
    <p:sldId id="271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4" autoAdjust="0"/>
    <p:restoredTop sz="94660"/>
  </p:normalViewPr>
  <p:slideViewPr>
    <p:cSldViewPr snapToGrid="0">
      <p:cViewPr varScale="1">
        <p:scale>
          <a:sx n="81" d="100"/>
          <a:sy n="81" d="100"/>
        </p:scale>
        <p:origin x="86" y="7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DF9204-3F29-4C3A-BA41-3063400202C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3393CD-7262-4AC7-80E6-52FE6F3F39B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000">
                <a:latin typeface="+mn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7D430AE-0210-4E82-AD7B-41B112DE7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11A6662E-FAF4-44BC-88B5-85A7CBFB6D30}" type="datetime1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221974-7DEC-459D-9642-CB5B59C827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731837-C94E-4B5B-BCF0-110C69EDB4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4331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4CC1FC-ADE8-488C-A1DA-2FD569FD4D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7F02842-38C3-46D6-8527-0F6FE623C51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64CF5-F681-40C2-88CC-E02206C9CE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55F08A-1E71-4B2B-BB49-E743F2903911}" type="datetime1">
              <a:rPr lang="en-US" smtClean="0"/>
              <a:t>3/1/2022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C04753-4FE4-4A6F-99BB-CFFC92E0CD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0A569D1-DB13-4BD9-8BA9-0DEAD98F89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06079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20B05-7BF6-4073-9106-FA19E97273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E8EE8D7-6B58-4A3F-9DD5-E563D5192A6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02990E-9F0A-446A-B5B8-459CA8D98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417D9E-721A-44BB-8863-9873FE64DA75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9E68EAA-4377-45FF-9D7C-9E77BC9F27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07FA71-74C3-44B8-A0AC-E18A1E76B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40046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B71F12-2D88-4F76-AF46-BD5156C127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0895106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E1AA46-E3EB-4704-B019-F90F1E6177A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8695" y="1825625"/>
            <a:ext cx="5561106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C17480F-A530-4D05-9A22-E573FB4BA62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199" y="1825625"/>
            <a:ext cx="5561105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5B56FDA-C47A-4F4A-A364-BA60A25AB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31DA2F-80B8-49CF-99FB-5ABCA53A607A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326D8DD-6D84-44D4-8A1B-57615B3ED8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C8FE31-B577-4017-8AFE-A8BA09596E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40007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C28C9-B8CC-413F-9FFA-626680E4A8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125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B53FE72-9D42-45F5-A37F-B12130388A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65256" y="1752600"/>
            <a:ext cx="5532319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EE3A31D-9B5F-4DE3-B18D-F7F77782EB4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5256" y="2666999"/>
            <a:ext cx="5532319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0BE1D2D-822C-466C-A7B9-1A2D97366A4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752600"/>
            <a:ext cx="5561106" cy="823912"/>
          </a:xfrm>
        </p:spPr>
        <p:txBody>
          <a:bodyPr anchor="b"/>
          <a:lstStyle>
            <a:lvl1pPr marL="0" indent="0">
              <a:buNone/>
              <a:defRPr sz="2400" b="0" i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6F13B2C-44CA-49C4-BC84-02AF1638F38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666999"/>
            <a:ext cx="5561106" cy="35226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793CB55-E9C1-4CE6-9B61-81B71475B9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852172-E6C9-4B6C-929A-A9DE3837BBF1}" type="datetime1">
              <a:rPr lang="en-US" smtClean="0"/>
              <a:t>3/1/2022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DF22318-747B-4EC9-862C-D9FD488CC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CFBDDDF-16BD-438D-937D-0E3E30E74E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52454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792D5F-0BD4-4517-9233-E08AF405B6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365760"/>
            <a:ext cx="11274612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83523B8-51E3-48B8-BFD8-CE950619804E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458693" y="6416675"/>
            <a:ext cx="2921715" cy="365125"/>
          </a:xfrm>
        </p:spPr>
        <p:txBody>
          <a:bodyPr/>
          <a:lstStyle/>
          <a:p>
            <a:fld id="{3AB41CFF-90C9-47B3-9DA1-F2BF8D839F7E}" type="datetime1">
              <a:rPr lang="en-US" smtClean="0"/>
              <a:t>3/1/2022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739B90-5D50-4424-B51D-53C3916218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16F9286-3A00-4D3C-A3F0-50AC9045C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958469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2933BE2-665A-42DA-A3B7-835F81A3F4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6048FA-06AB-4884-A69B-986B96E68A24}" type="datetime1">
              <a:rPr lang="en-US" smtClean="0"/>
              <a:t>3/1/2022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34DBCBD-AD42-432D-ABA9-20D616AF3E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140251-3596-4673-B24B-59A6F9ED8F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429504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6A81A1-6D8E-4DD6-8E49-DABDE6D107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93F18F-F78D-4A31-A6BC-6552105BCFD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582C2F4-BDF4-4A4F-AA3D-52692932C2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113850F-5C87-4F08-9658-EAF049B60E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0DB7ABA-0172-4F9C-889D-567164F66BCD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0BCE9A-A746-4439-B5D3-966FBC8E5F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41D3B51-AA2E-4AA1-8062-A0D476D80C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117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D02CF7-F453-4B3E-9510-D747979878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3E2A1B9-8A2A-4B49-8B79-76D3EEB36B4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D9FEA03-0EC4-4085-AE63-4AA492D61A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05AD5B-0DEA-4C6F-94D2-FAA99F2E5D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AC6A5B-8AE7-4A41-B5A7-9ADC6686DC18}" type="datetime1">
              <a:rPr lang="en-US" smtClean="0"/>
              <a:t>3/1/2022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0DC6744-7CBA-4A1D-8F87-10699F9812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EAD9048-35FF-4BE9-8157-BE4BAA1C72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1113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7ABDD2-E186-4F25-8FDE-D1E875E9C3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318CC5B-A7E0-48B1-8329-6533AC76E7B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905B1B-77FE-4BFC-BF87-87DA989F00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559632-1575-4E14-B53B-3DC3D5ED3947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118531E-1B90-4631-BD37-4BB1DBFABF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8A55E8-88DC-4280-8E04-FF50FF8EDB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207976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960633D-90E4-4F5A-9EBF-DDEC2B0B471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DDD3065-FA3D-42C8-BFDA-967C87F4F2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4DC126F-38E2-4425-861F-98ED432284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4A6868-2568-4CC9-B302-F37117B01A6E}" type="datetime1">
              <a:rPr lang="en-US" smtClean="0"/>
              <a:t>3/1/2022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9645D8-F22A-4354-A8B3-96E8A2D232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9E2295-A616-4D57-8800-7B7E213A8C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B850FF-6169-4056-8077-06FFA93A536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418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984D45-0ED3-4D03-8E44-5E355C9134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8694" y="425450"/>
            <a:ext cx="1127461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F687D6E-D1E9-489C-9AA9-3575C39BAA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8694" y="1949450"/>
            <a:ext cx="11274612" cy="4195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364E9C-08EE-4B1B-B3FC-D6D997F4EA3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8694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57E0CF6C-748E-4B7A-BC8B-3011EF78ED13}" type="datetime1">
              <a:rPr lang="en-US" smtClean="0"/>
              <a:pPr/>
              <a:t>3/1/2022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B0A1F1-38FE-4C27-81E6-A43A54793FC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166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endParaRPr lang="en-US" dirty="0">
              <a:solidFill>
                <a:schemeClr val="tx1">
                  <a:alpha val="60000"/>
                </a:scheme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E26B39A-FFD8-42EF-ADC7-7DB3B302F8B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990106" y="64166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alpha val="60000"/>
                  </a:schemeClr>
                </a:solidFill>
                <a:latin typeface="+mn-lt"/>
              </a:defRPr>
            </a:lvl1pPr>
          </a:lstStyle>
          <a:p>
            <a:fld id="{73B850FF-6169-4056-8077-06FFA93A5366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 descr="A picture containing sitting&#10;&#10;Description automatically generated">
            <a:extLst>
              <a:ext uri="{FF2B5EF4-FFF2-40B4-BE49-F238E27FC236}">
                <a16:creationId xmlns:a16="http://schemas.microsoft.com/office/drawing/2014/main" id="{BC526B7A-4801-4FD1-95C8-03AF22629E87}"/>
              </a:ext>
            </a:extLst>
          </p:cNvPr>
          <p:cNvPicPr>
            <a:picLocks noChangeAspect="1"/>
          </p:cNvPicPr>
          <p:nvPr/>
        </p:nvPicPr>
        <p:blipFill>
          <a:blip r:embed="rId13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822489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75" r:id="rId8"/>
    <p:sldLayoutId id="2147483676" r:id="rId9"/>
    <p:sldLayoutId id="2147483677" r:id="rId10"/>
    <p:sldLayoutId id="2147483685" r:id="rId11"/>
  </p:sldLayoutIdLst>
  <p:hf sldNum="0" hdr="0" ftr="0" dt="0"/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4400" b="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accent1"/>
        </a:buClr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g"/><Relationship Id="rId5" Type="http://schemas.openxmlformats.org/officeDocument/2006/relationships/image" Target="../media/image5.jpg"/><Relationship Id="rId4" Type="http://schemas.openxmlformats.org/officeDocument/2006/relationships/image" Target="../media/image4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6.jpg"/><Relationship Id="rId4" Type="http://schemas.openxmlformats.org/officeDocument/2006/relationships/image" Target="../media/image15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7.jpeg"/><Relationship Id="rId5" Type="http://schemas.openxmlformats.org/officeDocument/2006/relationships/image" Target="../media/image26.jpg"/><Relationship Id="rId4" Type="http://schemas.openxmlformats.org/officeDocument/2006/relationships/image" Target="../media/image2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4.png"/><Relationship Id="rId4" Type="http://schemas.openxmlformats.org/officeDocument/2006/relationships/image" Target="../media/image29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jpg"/><Relationship Id="rId5" Type="http://schemas.openxmlformats.org/officeDocument/2006/relationships/image" Target="../media/image31.jpg"/><Relationship Id="rId4" Type="http://schemas.openxmlformats.org/officeDocument/2006/relationships/image" Target="../media/image30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5.jpeg"/><Relationship Id="rId5" Type="http://schemas.openxmlformats.org/officeDocument/2006/relationships/image" Target="../media/image34.jpeg"/><Relationship Id="rId4" Type="http://schemas.openxmlformats.org/officeDocument/2006/relationships/image" Target="../media/image33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36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39.jpeg"/><Relationship Id="rId5" Type="http://schemas.openxmlformats.org/officeDocument/2006/relationships/image" Target="../media/image38.jpeg"/><Relationship Id="rId4" Type="http://schemas.openxmlformats.org/officeDocument/2006/relationships/image" Target="../media/image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42.jpg"/><Relationship Id="rId5" Type="http://schemas.openxmlformats.org/officeDocument/2006/relationships/image" Target="../media/image41.jpg"/><Relationship Id="rId4" Type="http://schemas.openxmlformats.org/officeDocument/2006/relationships/image" Target="../media/image40.jp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9" name="Rectangle 48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7DA29CF3-8B8B-4DDF-A19B-72E0059DD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CDC57656-A01F-4B32-B5C4-D171EDC9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55" name="Group 54">
            <a:extLst>
              <a:ext uri="{FF2B5EF4-FFF2-40B4-BE49-F238E27FC236}">
                <a16:creationId xmlns:a16="http://schemas.microsoft.com/office/drawing/2014/main" id="{1399A986-4315-4769-87D9-700571123A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0"/>
            <a:ext cx="7724071" cy="6858000"/>
            <a:chOff x="4464881" y="0"/>
            <a:chExt cx="7724071" cy="6858000"/>
          </a:xfrm>
        </p:grpSpPr>
        <p:pic>
          <p:nvPicPr>
            <p:cNvPr id="56" name="Picture 55">
              <a:extLst>
                <a:ext uri="{FF2B5EF4-FFF2-40B4-BE49-F238E27FC236}">
                  <a16:creationId xmlns:a16="http://schemas.microsoft.com/office/drawing/2014/main" id="{3907B551-E8C6-4AB8-B1D2-5E181722BA3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2">
              <a:alphaModFix amt="2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54D40FEF-3850-419B-B55D-F8A2468646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5FFE37-CF2A-46F8-979E-391E9978641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200" y="744909"/>
            <a:ext cx="7025108" cy="2634724"/>
          </a:xfrm>
        </p:spPr>
        <p:txBody>
          <a:bodyPr anchor="ctr">
            <a:normAutofit/>
          </a:bodyPr>
          <a:lstStyle/>
          <a:p>
            <a:pPr algn="l"/>
            <a:r>
              <a:rPr lang="en-CA">
                <a:solidFill>
                  <a:srgbClr val="FFFFFF"/>
                </a:solidFill>
              </a:rPr>
              <a:t>Ontaryjska zima</a:t>
            </a:r>
            <a:r>
              <a:rPr lang="pl-PL">
                <a:solidFill>
                  <a:srgbClr val="FFFFFF"/>
                </a:solidFill>
              </a:rPr>
              <a:t>,</a:t>
            </a:r>
            <a:r>
              <a:rPr lang="en-CA">
                <a:solidFill>
                  <a:srgbClr val="FFFFFF"/>
                </a:solidFill>
              </a:rPr>
              <a:t>  nasze ulubione sporty i zainteresowania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5D4E56-2829-4AF4-BF92-D4EC925FFF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34700" y="744909"/>
            <a:ext cx="3504484" cy="2634724"/>
          </a:xfrm>
        </p:spPr>
        <p:txBody>
          <a:bodyPr anchor="ctr">
            <a:normAutofit/>
          </a:bodyPr>
          <a:lstStyle/>
          <a:p>
            <a:pPr algn="l"/>
            <a:r>
              <a:rPr lang="en-CA" sz="2200">
                <a:solidFill>
                  <a:srgbClr val="FFFFFF"/>
                </a:solidFill>
              </a:rPr>
              <a:t>Klasa IV a lubi aktywno</a:t>
            </a:r>
            <a:r>
              <a:rPr lang="pl-PL" sz="2200">
                <a:solidFill>
                  <a:srgbClr val="FFFFFF"/>
                </a:solidFill>
              </a:rPr>
              <a:t>ść </a:t>
            </a:r>
            <a:endParaRPr lang="en-CA" sz="2200">
              <a:solidFill>
                <a:srgbClr val="FFFFFF"/>
              </a:solidFill>
            </a:endParaRPr>
          </a:p>
        </p:txBody>
      </p:sp>
      <p:pic>
        <p:nvPicPr>
          <p:cNvPr id="7" name="Picture 6" descr="A city on the water&#10;&#10;Description automatically generated with low confidence">
            <a:extLst>
              <a:ext uri="{FF2B5EF4-FFF2-40B4-BE49-F238E27FC236}">
                <a16:creationId xmlns:a16="http://schemas.microsoft.com/office/drawing/2014/main" id="{2543C459-FC01-45B7-B850-5B08E2C7182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3735" y="3774644"/>
            <a:ext cx="3503568" cy="2331465"/>
          </a:xfrm>
          <a:prstGeom prst="rect">
            <a:avLst/>
          </a:prstGeom>
        </p:spPr>
      </p:pic>
      <p:pic>
        <p:nvPicPr>
          <p:cNvPr id="9" name="Picture 8" descr="A picture containing building, sky, outdoor, snow&#10;&#10;Description automatically generated">
            <a:extLst>
              <a:ext uri="{FF2B5EF4-FFF2-40B4-BE49-F238E27FC236}">
                <a16:creationId xmlns:a16="http://schemas.microsoft.com/office/drawing/2014/main" id="{7DFBAB24-F0AF-4AF7-9DEB-75444F5667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8692" y="3781706"/>
            <a:ext cx="3534616" cy="2330797"/>
          </a:xfrm>
          <a:prstGeom prst="rect">
            <a:avLst/>
          </a:prstGeom>
        </p:spPr>
      </p:pic>
      <p:pic>
        <p:nvPicPr>
          <p:cNvPr id="5" name="Picture 4" descr="Map&#10;&#10;Description automatically generated">
            <a:extLst>
              <a:ext uri="{FF2B5EF4-FFF2-40B4-BE49-F238E27FC236}">
                <a16:creationId xmlns:a16="http://schemas.microsoft.com/office/drawing/2014/main" id="{98DA15E3-72AA-4417-A0C4-9E1AF2991BB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376" r="1817" b="1"/>
          <a:stretch/>
        </p:blipFill>
        <p:spPr>
          <a:xfrm>
            <a:off x="8468944" y="3623327"/>
            <a:ext cx="2635996" cy="2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968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21683F-9807-4691-BB1B-4467E9E9FF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My też tęsknimy za karnawałową zabawą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030411-D45B-4673-BE57-CFB617B1B58E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pl-PL" dirty="0"/>
              <a:t>Koledzy i koleżanki z Rzymu:</a:t>
            </a:r>
          </a:p>
          <a:p>
            <a:pPr marL="0" indent="0">
              <a:buNone/>
            </a:pPr>
            <a:r>
              <a:rPr lang="pl-PL" dirty="0"/>
              <a:t>Dziękujemy Wam za list i opisy karnawału. To musi być wspaniała zabawa. Nie wspominając o pięknych maskach i pysznych słodkościach. My pamiętaliśmy aby zjeść pączki w „tłusty czwartek”.</a:t>
            </a:r>
          </a:p>
          <a:p>
            <a:pPr marL="0" indent="0">
              <a:buNone/>
            </a:pPr>
            <a:endParaRPr lang="en-CA" dirty="0"/>
          </a:p>
        </p:txBody>
      </p:sp>
      <p:pic>
        <p:nvPicPr>
          <p:cNvPr id="6" name="Content Placeholder 5" descr="Children in superhero costume">
            <a:extLst>
              <a:ext uri="{FF2B5EF4-FFF2-40B4-BE49-F238E27FC236}">
                <a16:creationId xmlns:a16="http://schemas.microsoft.com/office/drawing/2014/main" id="{216C3912-BEDC-450C-9BAF-A9792810FEB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095978"/>
            <a:ext cx="5561013" cy="3810631"/>
          </a:xfrm>
        </p:spPr>
      </p:pic>
    </p:spTree>
    <p:extLst>
      <p:ext uri="{BB962C8B-B14F-4D97-AF65-F5344CB8AC3E}">
        <p14:creationId xmlns:p14="http://schemas.microsoft.com/office/powerpoint/2010/main" val="33748647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8C68BA-7422-46B0-8144-5F61C29C6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 chęcią zamienilibyśmy maski jakie musimy nosić na te piękne weneckie</a:t>
            </a:r>
            <a:endParaRPr lang="en-CA" dirty="0"/>
          </a:p>
        </p:txBody>
      </p:sp>
      <p:pic>
        <p:nvPicPr>
          <p:cNvPr id="6" name="Content Placeholder 5" descr="Young student wearing mask">
            <a:extLst>
              <a:ext uri="{FF2B5EF4-FFF2-40B4-BE49-F238E27FC236}">
                <a16:creationId xmlns:a16="http://schemas.microsoft.com/office/drawing/2014/main" id="{74EA086E-533E-4FE7-A132-CA6DDE23B83D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788" y="2147623"/>
            <a:ext cx="5561012" cy="3707341"/>
          </a:xfrm>
        </p:spPr>
      </p:pic>
      <p:pic>
        <p:nvPicPr>
          <p:cNvPr id="8" name="Content Placeholder 7" descr="Colorful masks hanging on a wall">
            <a:extLst>
              <a:ext uri="{FF2B5EF4-FFF2-40B4-BE49-F238E27FC236}">
                <a16:creationId xmlns:a16="http://schemas.microsoft.com/office/drawing/2014/main" id="{CB5B6432-49D0-4A92-BC88-0A218E5F43F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2147623"/>
            <a:ext cx="5561013" cy="3707342"/>
          </a:xfrm>
        </p:spPr>
      </p:pic>
    </p:spTree>
    <p:extLst>
      <p:ext uri="{BB962C8B-B14F-4D97-AF65-F5344CB8AC3E}">
        <p14:creationId xmlns:p14="http://schemas.microsoft.com/office/powerpoint/2010/main" val="10869425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A8C81AE-8F0D-49F3-9FB4-334B0DCDF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3EB84B5-A1A8-4FC2-9E9E-0EEE347EA6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5638800" cy="23076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Zima w Ontario</a:t>
            </a: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95F785B-7930-4EEA-A9C1-31BE27B37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53401" y="76200"/>
            <a:ext cx="4011240" cy="6781800"/>
            <a:chOff x="8059620" y="41922"/>
            <a:chExt cx="3997615" cy="6816077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4264F310-BFD5-4B73-BFE7-81C1018B2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E8F35659-E44B-48BC-953C-371D7D00D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0000D96-7E20-435E-818E-C84E71B6B17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7160" y="559814"/>
            <a:ext cx="4633486" cy="23076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1800" dirty="0"/>
              <a:t>Tymczasem w Ontario trwa zima, i dzięki dużym opadom śniegu, możemy się pochwalić bajkowymi pejzażami z naszych okolic. Zdjęcia wykonaliśmy sami  w okolicach gdzie mieszkamy.</a:t>
            </a:r>
          </a:p>
        </p:txBody>
      </p:sp>
      <p:pic>
        <p:nvPicPr>
          <p:cNvPr id="6" name="Content Placeholder 5" descr="A picture containing smoke, nature&#10;&#10;Description automatically generated">
            <a:extLst>
              <a:ext uri="{FF2B5EF4-FFF2-40B4-BE49-F238E27FC236}">
                <a16:creationId xmlns:a16="http://schemas.microsoft.com/office/drawing/2014/main" id="{83CFF8FD-3538-4665-8D31-AA9238C53BEE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3601" b="4"/>
          <a:stretch/>
        </p:blipFill>
        <p:spPr>
          <a:xfrm rot="5400000">
            <a:off x="1088157" y="3188593"/>
            <a:ext cx="2634724" cy="3503568"/>
          </a:xfrm>
          <a:prstGeom prst="rect">
            <a:avLst/>
          </a:prstGeom>
        </p:spPr>
      </p:pic>
      <p:pic>
        <p:nvPicPr>
          <p:cNvPr id="10" name="Picture 9" descr="A snowy road with trees on either side of it&#10;&#10;Description automatically generated with medium confidence">
            <a:extLst>
              <a:ext uri="{FF2B5EF4-FFF2-40B4-BE49-F238E27FC236}">
                <a16:creationId xmlns:a16="http://schemas.microsoft.com/office/drawing/2014/main" id="{B8BF0617-C75D-47ED-A173-40DCE8E991B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3" r="3" b="3"/>
          <a:stretch/>
        </p:blipFill>
        <p:spPr>
          <a:xfrm>
            <a:off x="4328692" y="3629743"/>
            <a:ext cx="3534616" cy="2634724"/>
          </a:xfrm>
          <a:prstGeom prst="rect">
            <a:avLst/>
          </a:prstGeom>
        </p:spPr>
      </p:pic>
      <p:pic>
        <p:nvPicPr>
          <p:cNvPr id="8" name="Picture 7" descr="A picture containing tree, outdoor, snow, skiing&#10;&#10;Description automatically generated">
            <a:extLst>
              <a:ext uri="{FF2B5EF4-FFF2-40B4-BE49-F238E27FC236}">
                <a16:creationId xmlns:a16="http://schemas.microsoft.com/office/drawing/2014/main" id="{1BC05CBB-B037-48B3-92FE-BEA74D30D72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23"/>
          <a:stretch/>
        </p:blipFill>
        <p:spPr>
          <a:xfrm>
            <a:off x="8034700" y="3623327"/>
            <a:ext cx="3504484" cy="26368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79401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BC8BBE5-981E-4B0B-9654-32B5668BFF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B08C477A-A883-4227-AD02-84B6007F1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48" y="0"/>
            <a:ext cx="6254149" cy="686787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6EE2D27-5021-4D86-B51B-548B31BFA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86992"/>
            <a:ext cx="4876800" cy="266014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Nasz zimowy klimat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72F0726-0BC1-431C-942E-58E2067945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1" y="3424712"/>
            <a:ext cx="4876486" cy="2715554"/>
          </a:xfrm>
        </p:spPr>
        <p:txBody>
          <a:bodyPr vert="horz" lIns="91440" tIns="45720" rIns="91440" bIns="45720" rtlCol="0">
            <a:normAutofit/>
          </a:bodyPr>
          <a:lstStyle/>
          <a:p>
            <a:pPr marL="0">
              <a:lnSpc>
                <a:spcPct val="100000"/>
              </a:lnSpc>
            </a:pPr>
            <a:r>
              <a:rPr lang="en-US" sz="1800" dirty="0">
                <a:solidFill>
                  <a:srgbClr val="FFFFFF"/>
                </a:solidFill>
                <a:effectLst/>
              </a:rPr>
              <a:t>Jeżeli kiedykolwiek zastanawialiście się czy w Kanadzie ludzie rzeczywiście mieszkają w igloo – to jest wpis dla was. Kanadyjska zima jest owiana wieloma żartami, </a:t>
            </a:r>
            <a:r>
              <a:rPr lang="pl-PL" sz="1800" dirty="0">
                <a:solidFill>
                  <a:srgbClr val="FFFFFF"/>
                </a:solidFill>
                <a:effectLst/>
              </a:rPr>
              <a:t>A</a:t>
            </a:r>
            <a:r>
              <a:rPr lang="en-US" sz="1800" dirty="0">
                <a:solidFill>
                  <a:srgbClr val="FFFFFF"/>
                </a:solidFill>
                <a:effectLst/>
              </a:rPr>
              <a:t>merykanie często sobie z nas żartują, a mimo to i tak często to właśnie ich trafiają największe śniegi i gołoledzie (Buffalo, Chicago itp.). Tak czy siak nie mogę powiedzieć, żeby w Toronto było jakoś lepiej.</a:t>
            </a:r>
          </a:p>
          <a:p>
            <a:pPr marL="0">
              <a:lnSpc>
                <a:spcPct val="100000"/>
              </a:lnSpc>
            </a:pPr>
            <a:endParaRPr lang="en-US" sz="1800" dirty="0">
              <a:solidFill>
                <a:srgbClr val="FFFFFF"/>
              </a:solidFill>
            </a:endParaRPr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E920F76-E6AF-4D70-A5AA-0904FF1874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 flipV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C790CF60-DEEE-47CC-8429-66639F99878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9" name="Picture 28">
              <a:extLst>
                <a:ext uri="{FF2B5EF4-FFF2-40B4-BE49-F238E27FC236}">
                  <a16:creationId xmlns:a16="http://schemas.microsoft.com/office/drawing/2014/main" id="{BA66197D-92FE-4645-BA93-D45CD8CD1A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pic>
        <p:nvPicPr>
          <p:cNvPr id="12" name="Picture 11" descr="A picture containing snow, igloo, outdoor, building&#10;&#10;Description automatically generated">
            <a:extLst>
              <a:ext uri="{FF2B5EF4-FFF2-40B4-BE49-F238E27FC236}">
                <a16:creationId xmlns:a16="http://schemas.microsoft.com/office/drawing/2014/main" id="{C0B8E91B-ECFD-437E-B5EA-DE33840BA42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01613" y="538478"/>
            <a:ext cx="3237176" cy="2708658"/>
          </a:xfrm>
          <a:prstGeom prst="rect">
            <a:avLst/>
          </a:prstGeom>
        </p:spPr>
      </p:pic>
      <p:pic>
        <p:nvPicPr>
          <p:cNvPr id="10" name="Content Placeholder 9" descr="A picture containing snow, outdoor, igloo, mountain&#10;&#10;Description automatically generated">
            <a:extLst>
              <a:ext uri="{FF2B5EF4-FFF2-40B4-BE49-F238E27FC236}">
                <a16:creationId xmlns:a16="http://schemas.microsoft.com/office/drawing/2014/main" id="{F0264614-73A9-4712-8F3F-2F117167983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85007" y="3424712"/>
            <a:ext cx="4070387" cy="27086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64305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4AB8125F-0FD8-48CD-9F43-73E5494EA77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EBDFFBC1-15BD-428E-B8AF-ECF5D1B76D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2E1BF45-A8FB-406B-8474-139591A53C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81000"/>
            <a:ext cx="5181600" cy="2743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700" dirty="0">
                <a:solidFill>
                  <a:srgbClr val="FFFFFF"/>
                </a:solidFill>
                <a:effectLst/>
              </a:rPr>
              <a:t>Dlaczego zima w Toronto i Ontario nie zawsze jest taka przyjemna?</a:t>
            </a:r>
            <a:br>
              <a:rPr lang="en-US" sz="3700" dirty="0">
                <a:solidFill>
                  <a:srgbClr val="FFFFFF"/>
                </a:solidFill>
                <a:effectLst/>
              </a:rPr>
            </a:br>
            <a:endParaRPr lang="en-US" sz="3700" dirty="0">
              <a:solidFill>
                <a:srgbClr val="FFFFFF"/>
              </a:solidFill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C4FB781D-2E9A-47C3-A4E2-C5B304E6D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7E0E6E43-A0DA-47FB-9973-AC9D027CF94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3B1BD3DD-C727-491A-B73E-4A286BA12E6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85432CA-AB22-4CD9-AB20-D5AAE8AF134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48400" y="381000"/>
            <a:ext cx="5181600" cy="27432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>
              <a:lnSpc>
                <a:spcPct val="100000"/>
              </a:lnSpc>
            </a:pPr>
            <a:r>
              <a:rPr lang="en-US" sz="1000" dirty="0">
                <a:solidFill>
                  <a:srgbClr val="FFFFFF"/>
                </a:solidFill>
                <a:effectLst/>
              </a:rPr>
              <a:t>A to dlatego, że otulają nas tzw. “great lakes” czyli wielkie jeziora: Huron, Erie i Ontario (+ Superior oraz Michigan, ale one nie mają już takiego wpływu na Toronto). Dzięki temu często spotykają nas “lake effect snowstorms”. Co to takiego? Śnieżny efekt wielkich jezior- powstaje podczas gdy zimne masy powietrza przemieszczają się nad ciepłą wodą jeziora. W trakcie, gdy ciepło wody ogrzewa dolną warstwę powietrza, wilgoć z jeziora paruje wyżej, do mroźnych mas. Ponieważ ciepłe powietrze jest lżejsze i mniej gęste niż zimne powietrze, unosi się ono i zaczyna się chłodzić. Wilgoć, która paruje w powietrzu skrapla się i tworzy chmury, które powodują opady śniegu. Chmury śniegowe często tworzą się w wąskich pasmach, wielkość i kształt zależą od rozmiarów zbiornika wodnego oraz kierunku wiatru. W ekstremalnych przypadkach, opady śniegu mogą przekraczać nawet do 15cm na godzinę, a zespół chmur może unosić się nad jednym miejscem nawet kilka godzin, powodując kilkumetrowe zaspy. Śnieżny efekt wielkich jezior może powstać w każdym innym miejscu, gdzie jest mroźne powietrze i niezamarznięta woda. W obrębie Ontario jest to najczęstszy i najcięższy problem związany ze śniegiem.</a:t>
            </a:r>
          </a:p>
          <a:p>
            <a:pPr marL="0">
              <a:lnSpc>
                <a:spcPct val="100000"/>
              </a:lnSpc>
            </a:pPr>
            <a:endParaRPr lang="en-US" sz="1000" dirty="0">
              <a:solidFill>
                <a:srgbClr val="FFFFFF"/>
              </a:solidFill>
            </a:endParaRPr>
          </a:p>
        </p:txBody>
      </p:sp>
      <p:pic>
        <p:nvPicPr>
          <p:cNvPr id="8" name="Picture 7" descr="A car covered in snow&#10;&#10;Description automatically generated with medium confidence">
            <a:extLst>
              <a:ext uri="{FF2B5EF4-FFF2-40B4-BE49-F238E27FC236}">
                <a16:creationId xmlns:a16="http://schemas.microsoft.com/office/drawing/2014/main" id="{02D55790-C84E-4831-9F41-1447E289EBB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64" r="-2" b="33989"/>
          <a:stretch/>
        </p:blipFill>
        <p:spPr>
          <a:xfrm>
            <a:off x="-3056" y="3429001"/>
            <a:ext cx="4066279" cy="3429000"/>
          </a:xfrm>
          <a:prstGeom prst="rect">
            <a:avLst/>
          </a:prstGeom>
        </p:spPr>
      </p:pic>
      <p:pic>
        <p:nvPicPr>
          <p:cNvPr id="6" name="Content Placeholder 5" descr="A snowy landscape with a house in the distance&#10;&#10;Description automatically generated with medium confidence">
            <a:extLst>
              <a:ext uri="{FF2B5EF4-FFF2-40B4-BE49-F238E27FC236}">
                <a16:creationId xmlns:a16="http://schemas.microsoft.com/office/drawing/2014/main" id="{816C428F-3FA3-4392-9971-B737E125117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988" r="-2" b="20765"/>
          <a:stretch/>
        </p:blipFill>
        <p:spPr>
          <a:xfrm>
            <a:off x="4061333" y="3429001"/>
            <a:ext cx="4066279" cy="3429000"/>
          </a:xfrm>
          <a:prstGeom prst="rect">
            <a:avLst/>
          </a:prstGeom>
        </p:spPr>
      </p:pic>
      <p:pic>
        <p:nvPicPr>
          <p:cNvPr id="10" name="Picture 9" descr="A picture containing outdoor, sky, snow, nature&#10;&#10;Description automatically generated">
            <a:extLst>
              <a:ext uri="{FF2B5EF4-FFF2-40B4-BE49-F238E27FC236}">
                <a16:creationId xmlns:a16="http://schemas.microsoft.com/office/drawing/2014/main" id="{D13FE261-5ED2-4ADA-843B-A8EE90E1DB24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1061"/>
          <a:stretch/>
        </p:blipFill>
        <p:spPr>
          <a:xfrm>
            <a:off x="8125721" y="3429001"/>
            <a:ext cx="4066279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70115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9A72E43A-2FC3-43A9-8E8E-0BF749E66E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7" name="Picture 6" descr="A picture containing outdoor, sky, water, nature&#10;&#10;Description automatically generated">
            <a:extLst>
              <a:ext uri="{FF2B5EF4-FFF2-40B4-BE49-F238E27FC236}">
                <a16:creationId xmlns:a16="http://schemas.microsoft.com/office/drawing/2014/main" id="{B523E5B2-FD84-4EDE-9482-BD8DFFCB541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409" r="-2" b="-2"/>
          <a:stretch/>
        </p:blipFill>
        <p:spPr>
          <a:xfrm>
            <a:off x="20" y="10"/>
            <a:ext cx="4003019" cy="3388883"/>
          </a:xfrm>
          <a:prstGeom prst="rect">
            <a:avLst/>
          </a:prstGeom>
        </p:spPr>
      </p:pic>
      <p:pic>
        <p:nvPicPr>
          <p:cNvPr id="11" name="Picture 10" descr="A snowy landscape with trees and houses&#10;&#10;Description automatically generated with low confidence">
            <a:extLst>
              <a:ext uri="{FF2B5EF4-FFF2-40B4-BE49-F238E27FC236}">
                <a16:creationId xmlns:a16="http://schemas.microsoft.com/office/drawing/2014/main" id="{B7638D80-5B8C-401A-856F-BE207DDE27D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52" r="29805" b="2"/>
          <a:stretch/>
        </p:blipFill>
        <p:spPr>
          <a:xfrm>
            <a:off x="20" y="3469102"/>
            <a:ext cx="4003019" cy="3388893"/>
          </a:xfrm>
          <a:prstGeom prst="rect">
            <a:avLst/>
          </a:prstGeom>
        </p:spPr>
      </p:pic>
      <p:pic>
        <p:nvPicPr>
          <p:cNvPr id="5" name="Picture 4" descr="A body of water with trees and buildings in the background&#10;&#10;Description automatically generated with medium confidence">
            <a:extLst>
              <a:ext uri="{FF2B5EF4-FFF2-40B4-BE49-F238E27FC236}">
                <a16:creationId xmlns:a16="http://schemas.microsoft.com/office/drawing/2014/main" id="{FAB3E20F-7D77-41CB-86CB-BBDE81FF45AB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959"/>
          <a:stretch/>
        </p:blipFill>
        <p:spPr>
          <a:xfrm>
            <a:off x="4094479" y="10"/>
            <a:ext cx="4014047" cy="6857990"/>
          </a:xfrm>
          <a:prstGeom prst="rect">
            <a:avLst/>
          </a:prstGeom>
        </p:spPr>
      </p:pic>
      <p:pic>
        <p:nvPicPr>
          <p:cNvPr id="9" name="Picture 8" descr="A picture containing snow, outdoor, sky, nature&#10;&#10;Description automatically generated">
            <a:extLst>
              <a:ext uri="{FF2B5EF4-FFF2-40B4-BE49-F238E27FC236}">
                <a16:creationId xmlns:a16="http://schemas.microsoft.com/office/drawing/2014/main" id="{A83F5523-1BC3-4716-B4B5-764FE2FEEFE9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279" r="24168" b="2"/>
          <a:stretch/>
        </p:blipFill>
        <p:spPr>
          <a:xfrm>
            <a:off x="8188960" y="10"/>
            <a:ext cx="4003039" cy="338327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22A00E-E945-4755-988C-15F153284E1D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82" r="22450" b="2"/>
          <a:stretch/>
        </p:blipFill>
        <p:spPr>
          <a:xfrm rot="5400000">
            <a:off x="8501536" y="3167531"/>
            <a:ext cx="3388893" cy="3992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13147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ctangle 2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5" name="Picture 24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8651CFA9-6065-4243-AC48-858E359780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5A8C81AE-8F0D-49F3-9FB4-334B0DCDF1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B2D3CB7-FC61-4CB2-A4BF-AE9C1A1CD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9813"/>
            <a:ext cx="5638800" cy="230763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effectLst/>
              </a:rPr>
              <a:t>Ale są i plusy</a:t>
            </a:r>
            <a:br>
              <a:rPr lang="en-US" dirty="0">
                <a:effectLst/>
              </a:rPr>
            </a:br>
            <a:endParaRPr lang="en-US" dirty="0"/>
          </a:p>
        </p:txBody>
      </p:sp>
      <p:grpSp>
        <p:nvGrpSpPr>
          <p:cNvPr id="31" name="Group 30">
            <a:extLst>
              <a:ext uri="{FF2B5EF4-FFF2-40B4-BE49-F238E27FC236}">
                <a16:creationId xmlns:a16="http://schemas.microsoft.com/office/drawing/2014/main" id="{495F785B-7930-4EEA-A9C1-31BE27B37E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53401" y="76200"/>
            <a:ext cx="4011240" cy="6781800"/>
            <a:chOff x="8059620" y="41922"/>
            <a:chExt cx="3997615" cy="6816077"/>
          </a:xfrm>
        </p:grpSpPr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4264F310-BFD5-4B73-BFE7-81C1018B2E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E8F35659-E44B-48BC-953C-371D7D00DCF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DF04EFF-91EE-4599-80F7-1EA6A8744B3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687160" y="559814"/>
            <a:ext cx="4633486" cy="23076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1300" dirty="0">
                <a:effectLst/>
              </a:rPr>
              <a:t>…czyli sporty zimowe. Kanadyjczycy kochają hokej, łyżwy, narty i wszystko co można robić na śniegu – w sumie nie mają wyboru.  Poza tym studenci też się cieszą, gdy mogą zostać w domu, bo szkoły odwołują zajęcia z powodu za niskiej temperatury bądź dużych opadów śniegu. Zdarza się nawet, że niektóre małe biznesy są zamknięte, ponieważ pracownicy nie dali rady dojechać, a miejsca, które są otwarte często zamykają wcześniej z powodu braku klientów jak i bezpieczeństwa pracowników, którzy jakoś muszą wrócić do domu.</a:t>
            </a:r>
          </a:p>
          <a:p>
            <a:pPr>
              <a:lnSpc>
                <a:spcPct val="100000"/>
              </a:lnSpc>
            </a:pPr>
            <a:endParaRPr lang="en-US" sz="1300" dirty="0"/>
          </a:p>
        </p:txBody>
      </p:sp>
      <p:pic>
        <p:nvPicPr>
          <p:cNvPr id="12" name="Content Placeholder 11" descr="A picture containing tree, outdoor&#10;&#10;Description automatically generated">
            <a:extLst>
              <a:ext uri="{FF2B5EF4-FFF2-40B4-BE49-F238E27FC236}">
                <a16:creationId xmlns:a16="http://schemas.microsoft.com/office/drawing/2014/main" id="{A0C6EF77-078A-4D56-B5EB-0D768FF1F7A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8" r="-5" b="-5"/>
          <a:stretch/>
        </p:blipFill>
        <p:spPr>
          <a:xfrm>
            <a:off x="653735" y="3623015"/>
            <a:ext cx="3503568" cy="2634724"/>
          </a:xfrm>
          <a:prstGeom prst="rect">
            <a:avLst/>
          </a:prstGeom>
        </p:spPr>
      </p:pic>
      <p:pic>
        <p:nvPicPr>
          <p:cNvPr id="18" name="Picture 17" descr="A picture containing text, outdoor, snow, nature&#10;&#10;Description automatically generated">
            <a:extLst>
              <a:ext uri="{FF2B5EF4-FFF2-40B4-BE49-F238E27FC236}">
                <a16:creationId xmlns:a16="http://schemas.microsoft.com/office/drawing/2014/main" id="{D9FF7806-AE85-4803-A49A-7ED5F5520810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07" r="5" b="5"/>
          <a:stretch/>
        </p:blipFill>
        <p:spPr>
          <a:xfrm>
            <a:off x="4328692" y="3629743"/>
            <a:ext cx="3534616" cy="2634724"/>
          </a:xfrm>
          <a:prstGeom prst="rect">
            <a:avLst/>
          </a:prstGeom>
        </p:spPr>
      </p:pic>
      <p:pic>
        <p:nvPicPr>
          <p:cNvPr id="14" name="Picture 13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9B25B10E-2829-495E-AC5B-3BBB141F460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228" r="32342" b="3"/>
          <a:stretch/>
        </p:blipFill>
        <p:spPr>
          <a:xfrm rot="5400000">
            <a:off x="8468506" y="3189521"/>
            <a:ext cx="2636872" cy="35044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45998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4" name="Picture 13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5" name="Rectangle 15">
            <a:extLst>
              <a:ext uri="{FF2B5EF4-FFF2-40B4-BE49-F238E27FC236}">
                <a16:creationId xmlns:a16="http://schemas.microsoft.com/office/drawing/2014/main" id="{37FDDF72-DE39-4F99-A3C1-DD9D7815D7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6" name="Rectangle 17">
            <a:extLst>
              <a:ext uri="{FF2B5EF4-FFF2-40B4-BE49-F238E27FC236}">
                <a16:creationId xmlns:a16="http://schemas.microsoft.com/office/drawing/2014/main" id="{5E4ECE80-3AD1-450C-B62A-98788F19394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7" name="Picture 6" descr="A picture containing domestic cat&#10;&#10;Description automatically generated">
            <a:extLst>
              <a:ext uri="{FF2B5EF4-FFF2-40B4-BE49-F238E27FC236}">
                <a16:creationId xmlns:a16="http://schemas.microsoft.com/office/drawing/2014/main" id="{2F550EC7-1EE2-464C-9BC7-54C8ECD3A561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85" r="8957"/>
          <a:stretch/>
        </p:blipFill>
        <p:spPr>
          <a:xfrm rot="5400000">
            <a:off x="-380312" y="380312"/>
            <a:ext cx="6856624" cy="6096000"/>
          </a:xfrm>
          <a:prstGeom prst="rect">
            <a:avLst/>
          </a:prstGeom>
        </p:spPr>
      </p:pic>
      <p:pic>
        <p:nvPicPr>
          <p:cNvPr id="5" name="Content Placeholder 4" descr="A picture containing snow&#10;&#10;Description automatically generated">
            <a:extLst>
              <a:ext uri="{FF2B5EF4-FFF2-40B4-BE49-F238E27FC236}">
                <a16:creationId xmlns:a16="http://schemas.microsoft.com/office/drawing/2014/main" id="{09000A15-4001-4F53-943E-17257C38A98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6" r="13916" b="-1"/>
          <a:stretch/>
        </p:blipFill>
        <p:spPr>
          <a:xfrm rot="5400000">
            <a:off x="5714897" y="379521"/>
            <a:ext cx="6856624" cy="6097582"/>
          </a:xfrm>
          <a:prstGeom prst="rect">
            <a:avLst/>
          </a:prstGeom>
        </p:spPr>
      </p:pic>
      <p:grpSp>
        <p:nvGrpSpPr>
          <p:cNvPr id="27" name="Group 19">
            <a:extLst>
              <a:ext uri="{FF2B5EF4-FFF2-40B4-BE49-F238E27FC236}">
                <a16:creationId xmlns:a16="http://schemas.microsoft.com/office/drawing/2014/main" id="{7E0BD6BA-AC5F-41D8-B6B1-5D293D98B6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6951981" y="0"/>
            <a:ext cx="5236971" cy="6858001"/>
            <a:chOff x="6951981" y="0"/>
            <a:chExt cx="5236971" cy="6858001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04EB65F9-0754-401F-857A-869F31CFBE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flipH="1">
              <a:off x="6951981" y="692703"/>
              <a:ext cx="5236971" cy="6165298"/>
            </a:xfrm>
            <a:prstGeom prst="rect">
              <a:avLst/>
            </a:prstGeom>
          </p:spPr>
        </p:pic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37EEF00B-092B-4DEB-948D-0128E8A358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5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16200000" flipH="1">
              <a:off x="7618603" y="-373126"/>
              <a:ext cx="4197223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F6740882-BC7D-41C8-9C6E-3636F6BCB5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6275" y="744909"/>
            <a:ext cx="10190071" cy="3145855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sz="5200" dirty="0">
                <a:solidFill>
                  <a:srgbClr val="FFFFFF"/>
                </a:solidFill>
              </a:rPr>
              <a:t>Jest też ciągłe odśnieżanie</a:t>
            </a:r>
          </a:p>
        </p:txBody>
      </p:sp>
    </p:spTree>
    <p:extLst>
      <p:ext uri="{BB962C8B-B14F-4D97-AF65-F5344CB8AC3E}">
        <p14:creationId xmlns:p14="http://schemas.microsoft.com/office/powerpoint/2010/main" val="363603745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DA29CF3-8B8B-4DDF-A19B-72E0059DD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DC57656-A01F-4B32-B5C4-D171EDC9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BB4132BE-E3F4-4346-BBB6-0A1FB534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6502024-4953-44A4-9C54-419FB9829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36" name="Picture 35">
              <a:extLst>
                <a:ext uri="{FF2B5EF4-FFF2-40B4-BE49-F238E27FC236}">
                  <a16:creationId xmlns:a16="http://schemas.microsoft.com/office/drawing/2014/main" id="{A4EA632F-E35D-4BB9-969D-2A3C79E9A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1313A5D7-B047-4C85-A2AB-71EB9E2A54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44909"/>
            <a:ext cx="7290107" cy="23030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>
                <a:solidFill>
                  <a:srgbClr val="FFFFFF"/>
                </a:solidFill>
              </a:rPr>
              <a:t>Ale pejzaże są piękne</a:t>
            </a:r>
          </a:p>
        </p:txBody>
      </p:sp>
      <p:pic>
        <p:nvPicPr>
          <p:cNvPr id="15" name="Content Placeholder 14" descr="A picture containing tree, outdoor, snow, nature&#10;&#10;Description automatically generated">
            <a:extLst>
              <a:ext uri="{FF2B5EF4-FFF2-40B4-BE49-F238E27FC236}">
                <a16:creationId xmlns:a16="http://schemas.microsoft.com/office/drawing/2014/main" id="{3CA0ED72-7093-4938-9C5A-143C7E03E31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4" r="11159" b="-3"/>
          <a:stretch/>
        </p:blipFill>
        <p:spPr>
          <a:xfrm>
            <a:off x="20" y="3431797"/>
            <a:ext cx="4062610" cy="3426207"/>
          </a:xfrm>
          <a:prstGeom prst="rect">
            <a:avLst/>
          </a:prstGeom>
        </p:spPr>
      </p:pic>
      <p:pic>
        <p:nvPicPr>
          <p:cNvPr id="19" name="Picture 18" descr="A person standing in front of a waterfall&#10;&#10;Description automatically generated with medium confidence">
            <a:extLst>
              <a:ext uri="{FF2B5EF4-FFF2-40B4-BE49-F238E27FC236}">
                <a16:creationId xmlns:a16="http://schemas.microsoft.com/office/drawing/2014/main" id="{DF1019C8-EC23-4622-B747-658E06033F78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576" r="-1" b="41222"/>
          <a:stretch/>
        </p:blipFill>
        <p:spPr>
          <a:xfrm>
            <a:off x="4056512" y="3431793"/>
            <a:ext cx="4098633" cy="3426207"/>
          </a:xfrm>
          <a:prstGeom prst="rect">
            <a:avLst/>
          </a:prstGeom>
        </p:spPr>
      </p:pic>
      <p:pic>
        <p:nvPicPr>
          <p:cNvPr id="17" name="Picture 16" descr="A picture containing snow, outdoor, skiing, tree&#10;&#10;Description automatically generated">
            <a:extLst>
              <a:ext uri="{FF2B5EF4-FFF2-40B4-BE49-F238E27FC236}">
                <a16:creationId xmlns:a16="http://schemas.microsoft.com/office/drawing/2014/main" id="{915F7836-F85B-4959-96E9-9F616C99BAE9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367" r="3" b="17207"/>
          <a:stretch/>
        </p:blipFill>
        <p:spPr>
          <a:xfrm>
            <a:off x="8128307" y="3428996"/>
            <a:ext cx="406369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1440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729F2144-48B7-4730-955E-365ECED3AB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E765FF50-D2F9-4A4F-86ED-F101E172BA9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CBE13C2-9400-47F5-B3E1-54F1E6D25B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V="1">
            <a:off x="8167025" y="76200"/>
            <a:ext cx="3997615" cy="6816079"/>
            <a:chOff x="8059620" y="41922"/>
            <a:chExt cx="3997615" cy="6816077"/>
          </a:xfrm>
        </p:grpSpPr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BC4DF8E0-F316-4E19-844E-1A9BF337D0C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>
              <a:off x="8059620" y="1345934"/>
              <a:ext cx="3997615" cy="5512065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83D3D5CE-9EEF-48EF-8916-A0976F2690F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>
              <a:off x="8915400" y="41922"/>
              <a:ext cx="3141835" cy="6816077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B00DD93-0C50-4F94-8244-C8672EA42D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3876" y="304801"/>
            <a:ext cx="9601200" cy="1740411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dirty="0"/>
              <a:t>No i trudno nie lubić tego białego puchu</a:t>
            </a:r>
          </a:p>
        </p:txBody>
      </p:sp>
      <p:pic>
        <p:nvPicPr>
          <p:cNvPr id="9" name="Picture 8" descr="A picture containing text, snow&#10;&#10;Description automatically generated">
            <a:extLst>
              <a:ext uri="{FF2B5EF4-FFF2-40B4-BE49-F238E27FC236}">
                <a16:creationId xmlns:a16="http://schemas.microsoft.com/office/drawing/2014/main" id="{B3D1F9D5-50C6-4F93-8E4D-34B9540B53C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34831" y="4280589"/>
            <a:ext cx="2726998" cy="1227149"/>
          </a:xfrm>
          <a:prstGeom prst="rect">
            <a:avLst/>
          </a:prstGeom>
        </p:spPr>
      </p:pic>
      <p:pic>
        <p:nvPicPr>
          <p:cNvPr id="5" name="Content Placeholder 4" descr="A picture containing snow, outdoor&#10;&#10;Description automatically generated">
            <a:extLst>
              <a:ext uri="{FF2B5EF4-FFF2-40B4-BE49-F238E27FC236}">
                <a16:creationId xmlns:a16="http://schemas.microsoft.com/office/drawing/2014/main" id="{FD69DC86-1E9E-4E01-8912-C303C4A8CB00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1005" y="3530665"/>
            <a:ext cx="2454296" cy="2726998"/>
          </a:xfrm>
          <a:prstGeom prst="rect">
            <a:avLst/>
          </a:prstGeom>
        </p:spPr>
      </p:pic>
      <p:pic>
        <p:nvPicPr>
          <p:cNvPr id="7" name="Picture 6" descr="A couple of children posing with a snowman&#10;&#10;Description automatically generated with low confidence">
            <a:extLst>
              <a:ext uri="{FF2B5EF4-FFF2-40B4-BE49-F238E27FC236}">
                <a16:creationId xmlns:a16="http://schemas.microsoft.com/office/drawing/2014/main" id="{12CD3756-CEC1-4D14-B96D-465AA3F215D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10998" y="3530665"/>
            <a:ext cx="3046927" cy="27269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474122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4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DE61FBD7-E37C-4B38-BE44-A6D4978D74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2B028756-0FA5-471F-B25F-B44FA1553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A19C2C53-C77D-4569-8377-F6307A1056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3048" y="0"/>
            <a:ext cx="7724071" cy="6858000"/>
            <a:chOff x="4464881" y="0"/>
            <a:chExt cx="7724071" cy="685800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F91D0B37-4004-4E3A-97FE-EF3C057AA4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5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19" name="Picture 18">
              <a:extLst>
                <a:ext uri="{FF2B5EF4-FFF2-40B4-BE49-F238E27FC236}">
                  <a16:creationId xmlns:a16="http://schemas.microsoft.com/office/drawing/2014/main" id="{1E0457E7-51E7-4FFE-B085-40494AC3E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6">
              <a:duotone>
                <a:schemeClr val="accent6">
                  <a:shade val="45000"/>
                  <a:satMod val="135000"/>
                </a:schemeClr>
                <a:prstClr val="white"/>
              </a:duotone>
              <a:alphaModFix amt="7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EF65BB-E8DF-40F4-B28D-51401FA529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19800" y="744909"/>
            <a:ext cx="5562600" cy="315541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pl-PL" dirty="0"/>
              <a:t>Spacer w śnieżnym puchu</a:t>
            </a:r>
            <a:endParaRPr lang="en-US" dirty="0"/>
          </a:p>
        </p:txBody>
      </p:sp>
      <p:pic>
        <p:nvPicPr>
          <p:cNvPr id="4" name="Milka i śnieg">
            <a:hlinkClick r:id="" action="ppaction://media"/>
            <a:extLst>
              <a:ext uri="{FF2B5EF4-FFF2-40B4-BE49-F238E27FC236}">
                <a16:creationId xmlns:a16="http://schemas.microsoft.com/office/drawing/2014/main" id="{E6529CC7-CE9B-4110-91B3-1563BC9480B8}"/>
              </a:ext>
            </a:extLst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1438608" y="567942"/>
            <a:ext cx="3215734" cy="5716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2718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9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7455B4-531F-4559-8FB1-39041CF4D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Zamarznięte J. Ontario i widok na mroźne Toronto</a:t>
            </a:r>
            <a:endParaRPr lang="en-CA" dirty="0"/>
          </a:p>
        </p:txBody>
      </p:sp>
      <p:pic>
        <p:nvPicPr>
          <p:cNvPr id="5" name="Content Placeholder 4" descr="A picture containing outdoor, sky, nature, shore&#10;&#10;Description automatically generated">
            <a:extLst>
              <a:ext uri="{FF2B5EF4-FFF2-40B4-BE49-F238E27FC236}">
                <a16:creationId xmlns:a16="http://schemas.microsoft.com/office/drawing/2014/main" id="{A0EB3B2D-66B4-45AC-9BDE-766FA83E38B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5496" y="1949450"/>
            <a:ext cx="10257182" cy="4689889"/>
          </a:xfrm>
        </p:spPr>
      </p:pic>
    </p:spTree>
    <p:extLst>
      <p:ext uri="{BB962C8B-B14F-4D97-AF65-F5344CB8AC3E}">
        <p14:creationId xmlns:p14="http://schemas.microsoft.com/office/powerpoint/2010/main" val="319456339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1E644DE9-8D09-43E2-BA69-F57482CFC93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6C23C919-B32E-40FF-B3D8-631316E84E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69174FE-3D8A-43AE-9AA6-F7CC0231E4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464881" y="17738"/>
            <a:ext cx="7724071" cy="6858000"/>
            <a:chOff x="4464881" y="0"/>
            <a:chExt cx="7724071" cy="6858000"/>
          </a:xfrm>
        </p:grpSpPr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65201DDB-E210-4E8B-ACB8-22D30EB47AB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73255" y="0"/>
              <a:ext cx="5115697" cy="6858000"/>
            </a:xfrm>
            <a:prstGeom prst="rect">
              <a:avLst/>
            </a:prstGeom>
          </p:spPr>
        </p:pic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55EC46E0-E512-407E-8AFC-1333D35725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16200000">
              <a:off x="5412135" y="-947254"/>
              <a:ext cx="5562598" cy="7457106"/>
            </a:xfrm>
            <a:prstGeom prst="rect">
              <a:avLst/>
            </a:prstGeom>
            <a:effectLst>
              <a:softEdge rad="0"/>
            </a:effectLst>
          </p:spPr>
        </p:pic>
      </p:grpSp>
      <p:pic>
        <p:nvPicPr>
          <p:cNvPr id="8" name="Content Placeholder 7" descr="Milka">
            <a:extLst>
              <a:ext uri="{FF2B5EF4-FFF2-40B4-BE49-F238E27FC236}">
                <a16:creationId xmlns:a16="http://schemas.microsoft.com/office/drawing/2014/main" id="{37A25F73-5D7E-46B1-B914-48D30D26A8B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5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5642"/>
          <a:stretch/>
        </p:blipFill>
        <p:spPr>
          <a:xfrm>
            <a:off x="20" y="10"/>
            <a:ext cx="6095980" cy="6856614"/>
          </a:xfrm>
          <a:prstGeom prst="rect">
            <a:avLst/>
          </a:prstGeom>
        </p:spPr>
      </p:pic>
      <p:pic>
        <p:nvPicPr>
          <p:cNvPr id="6" name="Content Placeholder 5" descr="Abigail">
            <a:extLst>
              <a:ext uri="{FF2B5EF4-FFF2-40B4-BE49-F238E27FC236}">
                <a16:creationId xmlns:a16="http://schemas.microsoft.com/office/drawing/2014/main" id="{8D361E5D-2B7B-40CA-B1D1-8B043F99B07E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6">
            <a:alphaModFix amt="6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245" r="-2" b="6177"/>
          <a:stretch/>
        </p:blipFill>
        <p:spPr>
          <a:xfrm>
            <a:off x="6096000" y="8858"/>
            <a:ext cx="6096000" cy="685662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CD229FD-6FEE-4DA2-8AEC-CEDE95BF5B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740211"/>
            <a:ext cx="7530685" cy="316386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 dirty="0">
                <a:solidFill>
                  <a:srgbClr val="FFFFFF"/>
                </a:solidFill>
              </a:rPr>
              <a:t>A </a:t>
            </a:r>
            <a:r>
              <a:rPr lang="en-US" sz="5200" dirty="0" err="1">
                <a:solidFill>
                  <a:srgbClr val="FFFFFF"/>
                </a:solidFill>
              </a:rPr>
              <a:t>oto</a:t>
            </a:r>
            <a:r>
              <a:rPr lang="en-US" sz="5200" dirty="0">
                <a:solidFill>
                  <a:srgbClr val="FFFFFF"/>
                </a:solidFill>
              </a:rPr>
              <a:t> co </a:t>
            </a:r>
            <a:r>
              <a:rPr lang="en-US" sz="5200" dirty="0" err="1">
                <a:solidFill>
                  <a:srgbClr val="FFFFFF"/>
                </a:solidFill>
              </a:rPr>
              <a:t>niektórzy</a:t>
            </a:r>
            <a:r>
              <a:rPr lang="en-US" sz="5200" dirty="0">
                <a:solidFill>
                  <a:srgbClr val="FFFFFF"/>
                </a:solidFill>
              </a:rPr>
              <a:t> z nas </a:t>
            </a:r>
            <a:r>
              <a:rPr lang="en-US" sz="5200" dirty="0" err="1">
                <a:solidFill>
                  <a:srgbClr val="FFFFFF"/>
                </a:solidFill>
              </a:rPr>
              <a:t>lubią</a:t>
            </a:r>
            <a:r>
              <a:rPr lang="en-US" sz="5200" dirty="0">
                <a:solidFill>
                  <a:srgbClr val="FFFFFF"/>
                </a:solidFill>
              </a:rPr>
              <a:t> robić</a:t>
            </a:r>
          </a:p>
        </p:txBody>
      </p:sp>
    </p:spTree>
    <p:extLst>
      <p:ext uri="{BB962C8B-B14F-4D97-AF65-F5344CB8AC3E}">
        <p14:creationId xmlns:p14="http://schemas.microsoft.com/office/powerpoint/2010/main" val="360457125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BF524520-2ABE-41A0-86D3-74C80369E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Nasze zainteresowania, zima i nie tylko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20EB1B3-9C43-4CAF-ADD5-895C3965F82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rgbClr val="203864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Amelka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203864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Moje ulubione sporty zimowe to łyżwiarstwo i narciarstwo, moje hobby sportowe to tubing, moja ulubioną tradycją zimą jest to, że jeździmy na narty w Blue Mountain i moje ulubione zimowe wycieczki to Snow Valley i Blue Mountain.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rgbClr val="385723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Wiktor K.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385723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Uwielbiam podróżować i zwiedzać inne kraje. Interesują mnie historia, tradycje oraz zabytki kraju, który odwiedzam. Byłem już w wielu miejscach w Ameryce i Europie. Bardzo podobały mi się Praga, Wiedeń i Budapeszt. Zwiedziłem tez wiele ciekawych miejsc w Polsce - Gdańsk, Gdynia, Wrocław, Warszawa, Lublin, Sandomierz, Chełm, Zamość, Wieliczka i Kraków. Byłem także w Chicago i Nowym Yorku. Oczywiście jako fan Harrego Pottera i Gwiezdnych wojen odwiedziłem Disneyland, Uniwersal Studio i Legoland Moim hobby są także klocki Lego oraz gra na pianinie i gitarze. Tak jak prawie każdy chłopiec w moim wieku lubię grać w gry komputerowe. Moją ulubioną jest Minecraft. Często gram z kolegami i budujemy </a:t>
            </a:r>
            <a:r>
              <a:rPr lang="pl-PL" sz="1800" b="1" dirty="0" err="1">
                <a:solidFill>
                  <a:srgbClr val="385723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rózne</a:t>
            </a:r>
            <a:r>
              <a:rPr lang="pl-PL" sz="1800" b="1" dirty="0">
                <a:solidFill>
                  <a:srgbClr val="385723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 budowle.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</a:pP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Józio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1800" b="1" dirty="0">
                <a:solidFill>
                  <a:srgbClr val="002060"/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Ja lubię chodzić na Dwór I zjeżdżać sankami na naszej potężnej górze. Mój tata robi dużą górę z szynki tam robimy swój tunele I się bawimy. Czasami Odśnieżamy lód I jeździmy na łyżwach. A w lato jeździmy na plażę Wasaga. Często w lato jeżdżę na Rowerze. Mój ulubiony pora roku jest lato bo wole jak jest ciepło i jest więcej rzeczy do robienia.</a:t>
            </a:r>
            <a:endParaRPr lang="en-CA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12110209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8946DF-0F90-4753-8D11-6856933B47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Nasze zainteresowania- c.d.</a:t>
            </a:r>
            <a:endParaRPr lang="en-CA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ABE7E6C-CA7E-4226-A2FC-B954F3DF61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25000" lnSpcReduction="20000"/>
          </a:bodyPr>
          <a:lstStyle/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843C0C"/>
                </a:solidFill>
                <a:effectLst/>
                <a:latin typeface="Roboto" panose="02000000000000000000" pitchFamily="2" charset="0"/>
                <a:ea typeface="Calibri" panose="020F0502020204030204" pitchFamily="34" charset="0"/>
                <a:cs typeface="Times New Roman" panose="02020603050405020304" pitchFamily="18" charset="0"/>
              </a:rPr>
              <a:t>Kamil</a:t>
            </a:r>
            <a:endParaRPr lang="pl-PL" sz="43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843C0C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Moim ulubionym sportem jest granie w piłkę nożną. Należę do klubu sportowego Lakeshore United który prowadzony jest przez naszych rodaków - Polaków. Spotykamy się dwa razy w tygodniu na treningi. Treningi są bardzo fajne. </a:t>
            </a:r>
            <a:r>
              <a:rPr lang="en-CA" sz="4300" b="1" dirty="0">
                <a:solidFill>
                  <a:srgbClr val="843C0C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mojej drużynie wiekszość dzieci to Polacy. </a:t>
            </a:r>
            <a:endParaRPr lang="pl-PL" sz="4300" dirty="0"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Kaya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Moim ulubionym sportem zimowym jest jazda na łyżwach. Mój kochany tatuś zrobił lodowisko w naszym ogrodzie. Ja bardzo lubię jeździć na łyżwach z moimi kuzynkami. Ja lubię łyżwy bo ja mogę mieć dużo powietrza i nie muszę wyjść z domu. Lubię jeździć na łyżwach w nocy bo nikt mi nie przeszkadza. My też mamy bardzo ładny czas z naszymi rodzinami. To jest dlaczego jazda na łyżwach jest moim ulubionym zimowym sportem. </a:t>
            </a:r>
            <a:r>
              <a:rPr lang="en-CA" sz="4300" b="1" dirty="0">
                <a:solidFill>
                  <a:srgbClr val="00B050"/>
                </a:solidFill>
                <a:effectLst/>
                <a:latin typeface="Verdana" panose="020B060403050404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Kaya</a:t>
            </a:r>
            <a:r>
              <a:rPr lang="en-CA" sz="43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en-CA" sz="4300" b="1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Oskar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00206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Moim ulubionym sportem zimowym w Kanadzie jest hokej. Lubię hokej, ponieważ ma dużo akcji. Czasami moi kuzyni i koledzy przychodzą i grają ze mną w hokeja. Podczas tej zimy tata zbudował lodowisko, abyśmy mogli jeździć na łyżwach i grać w hokeja i spędzać dużo czasu na zewnątrz.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dirty="0"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pl-PL" sz="4300" b="1" dirty="0">
                <a:solidFill>
                  <a:srgbClr val="7030A0"/>
                </a:solidFill>
                <a:effectLst/>
                <a:latin typeface="Roboto" panose="02000000000000000000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Marianna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Moimi ulubionymi sportami zimowymi to jazda na nartach, na łyżwach oraz snowtubing.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107000"/>
              </a:lnSpc>
              <a:spcAft>
                <a:spcPts val="800"/>
              </a:spcAft>
              <a:buNone/>
            </a:pPr>
            <a:r>
              <a:rPr lang="pl-PL" sz="4300" b="1" dirty="0">
                <a:solidFill>
                  <a:srgbClr val="7030A0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W tym roku mój tata zbudował lodowisko na naszej posiadłości, więc często jeżdżę na łyżwach i gram w hokeja z moim rodzeństwem.</a:t>
            </a:r>
            <a:endParaRPr lang="en-CA" sz="43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92328484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>
            <a:extLst>
              <a:ext uri="{FF2B5EF4-FFF2-40B4-BE49-F238E27FC236}">
                <a16:creationId xmlns:a16="http://schemas.microsoft.com/office/drawing/2014/main" id="{0BABF38A-8A0D-492E-BD20-6CF4D46B50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4"/>
          </a:xfrm>
          <a:prstGeom prst="rect">
            <a:avLst/>
          </a:prstGeom>
          <a:solidFill>
            <a:schemeClr val="bg2">
              <a:lumMod val="90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pic>
        <p:nvPicPr>
          <p:cNvPr id="22" name="Picture 21">
            <a:extLst>
              <a:ext uri="{FF2B5EF4-FFF2-40B4-BE49-F238E27FC236}">
                <a16:creationId xmlns:a16="http://schemas.microsoft.com/office/drawing/2014/main" id="{BC526B7A-4801-4FD1-95C8-03AF22629E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0"/>
            <a:ext cx="3654612" cy="4575348"/>
          </a:xfrm>
          <a:prstGeom prst="rect">
            <a:avLst/>
          </a:prstGeom>
        </p:spPr>
      </p:pic>
      <p:sp useBgFill="1">
        <p:nvSpPr>
          <p:cNvPr id="24" name="Rectangle 23">
            <a:extLst>
              <a:ext uri="{FF2B5EF4-FFF2-40B4-BE49-F238E27FC236}">
                <a16:creationId xmlns:a16="http://schemas.microsoft.com/office/drawing/2014/main" id="{310E06F9-9F12-4D1B-92C0-4B30818D093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7DA29CF3-8B8B-4DDF-A19B-72E0059DD5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solidFill>
            <a:schemeClr val="bg2"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DC57656-A01F-4B32-B5C4-D171EDC971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BB4132BE-E3F4-4346-BBB6-0A1FB5345A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955029" y="1"/>
            <a:ext cx="5236971" cy="6858000"/>
            <a:chOff x="20829" y="1"/>
            <a:chExt cx="5236971" cy="6857999"/>
          </a:xfrm>
        </p:grpSpPr>
        <p:pic>
          <p:nvPicPr>
            <p:cNvPr id="31" name="Picture 30">
              <a:extLst>
                <a:ext uri="{FF2B5EF4-FFF2-40B4-BE49-F238E27FC236}">
                  <a16:creationId xmlns:a16="http://schemas.microsoft.com/office/drawing/2014/main" id="{36502024-4953-44A4-9C54-419FB98291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>
            <a:blip r:embed="rId3">
              <a:alphaModFix amt="1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829" y="692703"/>
              <a:ext cx="5236971" cy="6165297"/>
            </a:xfrm>
            <a:prstGeom prst="rect">
              <a:avLst/>
            </a:prstGeom>
          </p:spPr>
        </p:pic>
        <p:pic>
          <p:nvPicPr>
            <p:cNvPr id="32" name="Picture 31">
              <a:extLst>
                <a:ext uri="{FF2B5EF4-FFF2-40B4-BE49-F238E27FC236}">
                  <a16:creationId xmlns:a16="http://schemas.microsoft.com/office/drawing/2014/main" id="{A4EA632F-E35D-4BB9-969D-2A3C79E9A5D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3">
              <a:alphaModFix amt="8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154" b="19117"/>
            <a:stretch/>
          </p:blipFill>
          <p:spPr>
            <a:xfrm rot="5400000">
              <a:off x="393956" y="-373126"/>
              <a:ext cx="4197222" cy="4943475"/>
            </a:xfrm>
            <a:prstGeom prst="rect">
              <a:avLst/>
            </a:prstGeom>
          </p:spPr>
        </p:pic>
      </p:grpSp>
      <p:sp>
        <p:nvSpPr>
          <p:cNvPr id="7" name="Title 6">
            <a:extLst>
              <a:ext uri="{FF2B5EF4-FFF2-40B4-BE49-F238E27FC236}">
                <a16:creationId xmlns:a16="http://schemas.microsoft.com/office/drawing/2014/main" id="{BD6846C2-8DF1-4EAB-A23A-9A663F273D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744909"/>
            <a:ext cx="7290107" cy="230309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>
                <a:solidFill>
                  <a:srgbClr val="FFFFFF"/>
                </a:solidFill>
              </a:rPr>
              <a:t>Kanada jest naprawdę piękna o każdej porze roku</a:t>
            </a:r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BB2AFEBD-A58C-493B-9301-3975C0C27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05800" y="744909"/>
            <a:ext cx="3048000" cy="230309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0" indent="0">
              <a:buNone/>
            </a:pPr>
            <a:r>
              <a:rPr lang="en-US" sz="2200">
                <a:solidFill>
                  <a:srgbClr val="FFFFFF"/>
                </a:solidFill>
              </a:rPr>
              <a:t>Kanada jest przepiękna zimą również w innych prowincjach.</a:t>
            </a:r>
          </a:p>
        </p:txBody>
      </p:sp>
      <p:pic>
        <p:nvPicPr>
          <p:cNvPr id="11" name="Content Placeholder 10" descr="Banff Alberta">
            <a:extLst>
              <a:ext uri="{FF2B5EF4-FFF2-40B4-BE49-F238E27FC236}">
                <a16:creationId xmlns:a16="http://schemas.microsoft.com/office/drawing/2014/main" id="{8BFC4D56-BD61-42A8-A298-F4D4BDEBE45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819" r="10556" b="2"/>
          <a:stretch/>
        </p:blipFill>
        <p:spPr>
          <a:xfrm>
            <a:off x="20" y="3431797"/>
            <a:ext cx="4062610" cy="3426207"/>
          </a:xfrm>
          <a:prstGeom prst="rect">
            <a:avLst/>
          </a:prstGeom>
        </p:spPr>
      </p:pic>
      <p:pic>
        <p:nvPicPr>
          <p:cNvPr id="15" name="Picture 14" descr="Vancouver, British Columbia">
            <a:extLst>
              <a:ext uri="{FF2B5EF4-FFF2-40B4-BE49-F238E27FC236}">
                <a16:creationId xmlns:a16="http://schemas.microsoft.com/office/drawing/2014/main" id="{4A60116D-A6BF-435B-A5AE-F5E3D8ABC61A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63" r="-2" b="14021"/>
          <a:stretch/>
        </p:blipFill>
        <p:spPr>
          <a:xfrm>
            <a:off x="4056512" y="3431793"/>
            <a:ext cx="4098633" cy="3426207"/>
          </a:xfrm>
          <a:prstGeom prst="rect">
            <a:avLst/>
          </a:prstGeom>
        </p:spPr>
      </p:pic>
      <p:pic>
        <p:nvPicPr>
          <p:cNvPr id="13" name="Picture 12" descr="Banff Alberta">
            <a:extLst>
              <a:ext uri="{FF2B5EF4-FFF2-40B4-BE49-F238E27FC236}">
                <a16:creationId xmlns:a16="http://schemas.microsoft.com/office/drawing/2014/main" id="{A7E356FC-A08D-4CAD-B474-38F4F467E2FB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17" r="8024" b="1"/>
          <a:stretch/>
        </p:blipFill>
        <p:spPr>
          <a:xfrm>
            <a:off x="8128307" y="3428996"/>
            <a:ext cx="4063693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03901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4FB2F27-3F7D-440E-A905-86607A926A2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678C14-A033-4139-BCA9-8382B03964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>
                  <a:lumMod val="65000"/>
                  <a:lumOff val="35000"/>
                </a:schemeClr>
              </a:solidFill>
              <a:latin typeface="AvenirNext LT Pro Medium" panose="020B0504020202020204" pitchFamily="34" charset="0"/>
            </a:endParaRP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7A0AA6E-FBE4-4237-8777-A5766F0A51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7657587" y="5080"/>
            <a:ext cx="4531366" cy="6014720"/>
            <a:chOff x="7657587" y="5080"/>
            <a:chExt cx="4531366" cy="6014720"/>
          </a:xfrm>
        </p:grpSpPr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A8ACF422-864A-48F3-BCDF-2EBADF4125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2818" b="17291"/>
            <a:stretch/>
          </p:blipFill>
          <p:spPr>
            <a:xfrm flipH="1" flipV="1">
              <a:off x="7657587" y="5080"/>
              <a:ext cx="4531366" cy="4864019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BC7B8F36-FD07-41AE-BB00-D1D458C0624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PicPr>
              <a:picLocks noChangeAspect="1"/>
            </p:cNvPic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PicPr>
          <p:blipFill rotWithShape="1">
            <a:blip r:embed="rId2">
              <a:alphaModFix amt="16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0690"/>
            <a:stretch/>
          </p:blipFill>
          <p:spPr>
            <a:xfrm flipV="1">
              <a:off x="8627628" y="5080"/>
              <a:ext cx="3561325" cy="6014720"/>
            </a:xfrm>
            <a:prstGeom prst="rect">
              <a:avLst/>
            </a:prstGeom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6CA03021-6032-45BE-BDB5-8DB26AE0F6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61339"/>
            <a:ext cx="10606072" cy="1900861"/>
          </a:xfrm>
        </p:spPr>
        <p:txBody>
          <a:bodyPr>
            <a:normAutofit/>
          </a:bodyPr>
          <a:lstStyle/>
          <a:p>
            <a:r>
              <a:rPr lang="pl-PL">
                <a:solidFill>
                  <a:srgbClr val="FFFFFF"/>
                </a:solidFill>
              </a:rPr>
              <a:t>U nas wkrótce przerwa wiosenna</a:t>
            </a:r>
            <a:endParaRPr lang="en-CA">
              <a:solidFill>
                <a:srgbClr val="FFFFFF"/>
              </a:solidFill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B68A03-1F39-482A-B579-834F4A7B39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743200"/>
            <a:ext cx="4647901" cy="327141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l-PL" sz="1800">
                <a:solidFill>
                  <a:srgbClr val="FFFFFF"/>
                </a:solidFill>
              </a:rPr>
              <a:t>Niedługo będziemy mieć w Ontario przerwę wiosenna, więc odezwiemy się po powrocie i podzielimy się z Wami naszymi wspomnieniami.</a:t>
            </a:r>
          </a:p>
          <a:p>
            <a:pPr marL="0" indent="0">
              <a:buNone/>
            </a:pPr>
            <a:r>
              <a:rPr lang="pl-PL" sz="1800">
                <a:solidFill>
                  <a:srgbClr val="FFFFFF"/>
                </a:solidFill>
              </a:rPr>
              <a:t>Dziękujemy Wam za Wasze listy i obyśmy już szybko mogli wrócić do nauki w szkole i nawiązać z Wami kontakt całą klasą.</a:t>
            </a:r>
          </a:p>
          <a:p>
            <a:pPr marL="0" indent="0">
              <a:buNone/>
            </a:pPr>
            <a:r>
              <a:rPr lang="pl-PL" sz="1800">
                <a:solidFill>
                  <a:srgbClr val="FFFFFF"/>
                </a:solidFill>
              </a:rPr>
              <a:t>Klasa IV A</a:t>
            </a:r>
            <a:endParaRPr lang="en-CA" sz="1800">
              <a:solidFill>
                <a:srgbClr val="FFFFFF"/>
              </a:solidFill>
            </a:endParaRPr>
          </a:p>
        </p:txBody>
      </p:sp>
      <p:pic>
        <p:nvPicPr>
          <p:cNvPr id="5" name="Picture 4" descr="A field of colorful flowers&#10;&#10;Description automatically generated with medium confidence">
            <a:extLst>
              <a:ext uri="{FF2B5EF4-FFF2-40B4-BE49-F238E27FC236}">
                <a16:creationId xmlns:a16="http://schemas.microsoft.com/office/drawing/2014/main" id="{B9440433-0B65-41BF-ABED-13264356B6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8" r="-2" b="-2"/>
          <a:stretch/>
        </p:blipFill>
        <p:spPr>
          <a:xfrm>
            <a:off x="6626806" y="2743199"/>
            <a:ext cx="4817466" cy="32714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3856346"/>
      </p:ext>
    </p:extLst>
  </p:cSld>
  <p:clrMapOvr>
    <a:masterClrMapping/>
  </p:clrMapOvr>
</p:sld>
</file>

<file path=ppt/theme/theme1.xml><?xml version="1.0" encoding="utf-8"?>
<a:theme xmlns:a="http://schemas.openxmlformats.org/drawingml/2006/main" name="DappledVTI">
  <a:themeElements>
    <a:clrScheme name="Custom 81">
      <a:dk1>
        <a:sysClr val="windowText" lastClr="000000"/>
      </a:dk1>
      <a:lt1>
        <a:sysClr val="window" lastClr="FFFFFF"/>
      </a:lt1>
      <a:dk2>
        <a:srgbClr val="21363B"/>
      </a:dk2>
      <a:lt2>
        <a:srgbClr val="F4F2F0"/>
      </a:lt2>
      <a:accent1>
        <a:srgbClr val="758468"/>
      </a:accent1>
      <a:accent2>
        <a:srgbClr val="B5A7AC"/>
      </a:accent2>
      <a:accent3>
        <a:srgbClr val="CC9C6F"/>
      </a:accent3>
      <a:accent4>
        <a:srgbClr val="767640"/>
      </a:accent4>
      <a:accent5>
        <a:srgbClr val="A5B295"/>
      </a:accent5>
      <a:accent6>
        <a:srgbClr val="C19DA7"/>
      </a:accent6>
      <a:hlink>
        <a:srgbClr val="D13D6E"/>
      </a:hlink>
      <a:folHlink>
        <a:srgbClr val="6C9D92"/>
      </a:folHlink>
    </a:clrScheme>
    <a:fontScheme name="Custom 67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ppledVTI" id="{204FEFAB-F02B-4FE8-B509-C50A618B972D}" vid="{7EAEADA8-5A8E-45B2-B0E4-448EC7E7A94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5965</TotalTime>
  <Words>1083</Words>
  <Application>Microsoft Office PowerPoint</Application>
  <PresentationFormat>Widescreen</PresentationFormat>
  <Paragraphs>43</Paragraphs>
  <Slides>18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6" baseType="lpstr">
      <vt:lpstr>Arial</vt:lpstr>
      <vt:lpstr>Avenir Next LT Pro</vt:lpstr>
      <vt:lpstr>AvenirNext LT Pro Medium</vt:lpstr>
      <vt:lpstr>Calibri</vt:lpstr>
      <vt:lpstr>Roboto</vt:lpstr>
      <vt:lpstr>Sabon Next LT</vt:lpstr>
      <vt:lpstr>Verdana</vt:lpstr>
      <vt:lpstr>DappledVTI</vt:lpstr>
      <vt:lpstr>Ontaryjska zima,  nasze ulubione sporty i zainteresowania</vt:lpstr>
      <vt:lpstr>My też tęsknimy za karnawałową zabawą</vt:lpstr>
      <vt:lpstr>Z chęcią zamienilibyśmy maski jakie musimy nosić na te piękne weneckie</vt:lpstr>
      <vt:lpstr>Zima w Ontario</vt:lpstr>
      <vt:lpstr>Nasz zimowy klimat</vt:lpstr>
      <vt:lpstr>Dlaczego zima w Toronto i Ontario nie zawsze jest taka przyjemna? </vt:lpstr>
      <vt:lpstr>PowerPoint Presentation</vt:lpstr>
      <vt:lpstr>Ale są i plusy </vt:lpstr>
      <vt:lpstr>Jest też ciągłe odśnieżanie</vt:lpstr>
      <vt:lpstr>Ale pejzaże są piękne</vt:lpstr>
      <vt:lpstr>No i trudno nie lubić tego białego puchu</vt:lpstr>
      <vt:lpstr>Spacer w śnieżnym puchu</vt:lpstr>
      <vt:lpstr>Zamarznięte J. Ontario i widok na mroźne Toronto</vt:lpstr>
      <vt:lpstr>A oto co niektórzy z nas lubią robić</vt:lpstr>
      <vt:lpstr>Nasze zainteresowania, zima i nie tylko</vt:lpstr>
      <vt:lpstr>Nasze zainteresowania- c.d.</vt:lpstr>
      <vt:lpstr>Kanada jest naprawdę piękna o każdej porze roku</vt:lpstr>
      <vt:lpstr>U nas wkrótce przerwa wiosenna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Ontaryjska zima,  nasze ulubione sporty i zainteresowania</dc:title>
  <dc:creator>anna bialas</dc:creator>
  <cp:lastModifiedBy>anna bialas</cp:lastModifiedBy>
  <cp:revision>5</cp:revision>
  <dcterms:created xsi:type="dcterms:W3CDTF">2022-03-01T20:23:35Z</dcterms:created>
  <dcterms:modified xsi:type="dcterms:W3CDTF">2022-03-05T23:48:39Z</dcterms:modified>
</cp:coreProperties>
</file>