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3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12E8540-0019-4669-B0C9-6CD7BB9F60B7}">
  <a:tblStyle styleId="{212E8540-0019-4669-B0C9-6CD7BB9F60B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31" orient="horz"/>
        <p:guide pos="2880"/>
        <p:guide pos="11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bc11779c00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bc11779c00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7997b20b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7997b20b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bb8900f0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bb8900f0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b9bf27e913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b9bf27e913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ba82ec1cac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ba82ec1cac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b9bf27e913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b9bf27e913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9943dcac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9943dcac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ba82ec1cac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ba82ec1cac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a82ec1cac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ba82ec1cac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ba82ec1cac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ba82ec1cac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b9bf27e913_1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b9bf27e913_1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9bf27e913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9bf27e913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9bf27e913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9bf27e913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9bf27e913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b9bf27e913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b9bf27e913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b9bf27e913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b9bf27e913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b9bf27e913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b9bf27e913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b9bf27e913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bc11779c00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bc11779c00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bf27e913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b9bf27e913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a82ec1ca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a82ec1ca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ba82ec1cac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ba82ec1cac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9bf27e913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9bf27e913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b9bf27e913_1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b9bf27e913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b9943dcac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b9943dcac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b9943dcac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b9943dcac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jpg"/><Relationship Id="rId10" Type="http://schemas.openxmlformats.org/officeDocument/2006/relationships/image" Target="../media/image5.jpg"/><Relationship Id="rId13" Type="http://schemas.openxmlformats.org/officeDocument/2006/relationships/image" Target="../media/image34.png"/><Relationship Id="rId12" Type="http://schemas.openxmlformats.org/officeDocument/2006/relationships/image" Target="../media/image9.jp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23.jpg"/><Relationship Id="rId9" Type="http://schemas.openxmlformats.org/officeDocument/2006/relationships/image" Target="../media/image27.jpg"/><Relationship Id="rId5" Type="http://schemas.openxmlformats.org/officeDocument/2006/relationships/image" Target="../media/image24.jpg"/><Relationship Id="rId6" Type="http://schemas.openxmlformats.org/officeDocument/2006/relationships/image" Target="../media/image4.jpg"/><Relationship Id="rId7" Type="http://schemas.openxmlformats.org/officeDocument/2006/relationships/image" Target="../media/image15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Relationship Id="rId4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C002"/>
            </a:gs>
            <a:gs pos="100000">
              <a:srgbClr val="795B04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3820">
                <a:latin typeface="Comic Sans MS"/>
                <a:ea typeface="Comic Sans MS"/>
                <a:cs typeface="Comic Sans MS"/>
                <a:sym typeface="Comic Sans MS"/>
              </a:rPr>
              <a:t>Kalendarz ortograficzny </a:t>
            </a:r>
            <a:endParaRPr sz="38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3820">
                <a:latin typeface="Comic Sans MS"/>
                <a:ea typeface="Comic Sans MS"/>
                <a:cs typeface="Comic Sans MS"/>
                <a:sym typeface="Comic Sans MS"/>
              </a:rPr>
              <a:t>                  na rok 2021</a:t>
            </a:r>
            <a:endParaRPr sz="38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8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8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8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8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3820">
                <a:latin typeface="Comic Sans MS"/>
                <a:ea typeface="Comic Sans MS"/>
                <a:cs typeface="Comic Sans MS"/>
                <a:sym typeface="Comic Sans MS"/>
              </a:rPr>
              <a:t>                                          </a:t>
            </a:r>
            <a:r>
              <a:rPr lang="pl" sz="2520">
                <a:latin typeface="Comic Sans MS"/>
                <a:ea typeface="Comic Sans MS"/>
                <a:cs typeface="Comic Sans MS"/>
                <a:sym typeface="Comic Sans MS"/>
              </a:rPr>
              <a:t>Opracowała</a:t>
            </a:r>
            <a:endParaRPr sz="252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l" sz="2520">
                <a:latin typeface="Comic Sans MS"/>
                <a:ea typeface="Comic Sans MS"/>
                <a:cs typeface="Comic Sans MS"/>
                <a:sym typeface="Comic Sans MS"/>
              </a:rPr>
              <a:t>                                                                    klasa IIIa</a:t>
            </a:r>
            <a:endParaRPr sz="252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75" y="281725"/>
            <a:ext cx="1456123" cy="1944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1238" y="1645926"/>
            <a:ext cx="1549624" cy="1851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3903326" y="1780474"/>
            <a:ext cx="1713473" cy="172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9050" y="204125"/>
            <a:ext cx="1456123" cy="119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78600" y="1569000"/>
            <a:ext cx="1720724" cy="139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2375" y="2347325"/>
            <a:ext cx="1720723" cy="119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88325" y="3591100"/>
            <a:ext cx="1636577" cy="13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792175" y="1898425"/>
            <a:ext cx="1222999" cy="1851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398150" y="3523663"/>
            <a:ext cx="1456125" cy="15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11700" y="3665925"/>
            <a:ext cx="1636574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097375" y="3076750"/>
            <a:ext cx="1461673" cy="109625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6" name="Google Shape;66;p13"/>
          <p:cNvGraphicFramePr/>
          <p:nvPr/>
        </p:nvGraphicFramePr>
        <p:xfrm>
          <a:off x="-112225" y="-106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387175"/>
              </a:tblGrid>
              <a:tr h="5381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          </a:t>
                      </a:r>
                      <a:r>
                        <a:rPr b="1" lang="pl" sz="1100"/>
                        <a:t>Kwiecień                                                                                                                                                                                    Grudzień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100"/>
                        <a:t>                                                             Listopad                                                                                              Marzec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100"/>
                        <a:t>                   Maj                                                                                                                                                                                          Sierpień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100"/>
                        <a:t>                                                                                                                                                                      Październik</a:t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100"/>
                        <a:t>                                                                    Lipiec                                           Wrzesień</a:t>
                      </a:r>
                      <a:endParaRPr b="1" sz="1100"/>
                    </a:p>
                  </a:txBody>
                  <a:tcPr marT="91425" marB="91425" marR="91425" marL="91425">
                    <a:lnL cap="flat" cmpd="sng" w="11430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7" name="Google Shape;67;p13"/>
          <p:cNvSpPr txBox="1"/>
          <p:nvPr/>
        </p:nvSpPr>
        <p:spPr>
          <a:xfrm>
            <a:off x="2796200" y="443275"/>
            <a:ext cx="53865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000" y="243275"/>
            <a:ext cx="7970125" cy="46337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3" name="Google Shape;73;p14"/>
          <p:cNvGraphicFramePr/>
          <p:nvPr/>
        </p:nvGraphicFramePr>
        <p:xfrm>
          <a:off x="0" y="-13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Styczeń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                                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                                 </a:t>
                      </a:r>
                      <a:endParaRPr b="1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                                     </a:t>
                      </a:r>
                      <a:r>
                        <a:rPr lang="pl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u</a:t>
                      </a:r>
                      <a:r>
                        <a:rPr lang="pl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</a:t>
                      </a:r>
                      <a:r>
                        <a:rPr lang="pl" sz="10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piszemy:</a:t>
                      </a:r>
                      <a:endParaRPr sz="10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125201" y="-1834125"/>
            <a:ext cx="4869949" cy="882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77025" y="-1993325"/>
            <a:ext cx="5129676" cy="92042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4" name="Google Shape;84;p16"/>
          <p:cNvGraphicFramePr/>
          <p:nvPr/>
        </p:nvGraphicFramePr>
        <p:xfrm>
          <a:off x="-60275" y="43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204275"/>
              </a:tblGrid>
              <a:tr h="5099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52400">
                      <a:solidFill>
                        <a:srgbClr val="4A86E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4A86E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4A86E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4A86E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6750"/>
            <a:ext cx="9143997" cy="527165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0" name="Google Shape;90;p17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271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524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6" name="Google Shape;96;p18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00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                                                                            </a:t>
                      </a: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Marzec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52400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062" y="-330975"/>
            <a:ext cx="9198126" cy="569772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p19"/>
          <p:cNvGraphicFramePr/>
          <p:nvPr/>
        </p:nvGraphicFramePr>
        <p:xfrm>
          <a:off x="-13537" y="-262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71075"/>
              </a:tblGrid>
              <a:tr h="587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52400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6AA84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2" name="Google Shape;112;p2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033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                                                                                                             </a:t>
                      </a: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Kwiecień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14300">
                      <a:solidFill>
                        <a:srgbClr val="F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600">
                      <a:solidFill>
                        <a:srgbClr val="F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600">
                      <a:solidFill>
                        <a:srgbClr val="F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600">
                      <a:solidFill>
                        <a:srgbClr val="F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99325" cy="5143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0" name="Google Shape;120;p2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099325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28600">
                      <a:solidFill>
                        <a:srgbClr val="FF00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600">
                      <a:solidFill>
                        <a:srgbClr val="FF00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600">
                      <a:solidFill>
                        <a:srgbClr val="FF00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600">
                      <a:solidFill>
                        <a:srgbClr val="FF00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350" y="177675"/>
            <a:ext cx="7238300" cy="462730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6" name="Google Shape;126;p22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                                           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                                                                                </a:t>
                      </a:r>
                      <a:r>
                        <a:rPr b="1" lang="pl"/>
                        <a:t> </a:t>
                      </a: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Maj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524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00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800" y="533050"/>
            <a:ext cx="7640425" cy="423947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2" name="Google Shape;132;p23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143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103287" y="-1458662"/>
            <a:ext cx="6471900" cy="93892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0" name="Google Shape;140;p24"/>
          <p:cNvGraphicFramePr/>
          <p:nvPr/>
        </p:nvGraphicFramePr>
        <p:xfrm>
          <a:off x="-355375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439225"/>
              </a:tblGrid>
              <a:tr h="6471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                                                              </a:t>
                      </a:r>
                      <a:endParaRPr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                       </a:t>
                      </a: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Czerwiec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228600">
                      <a:solidFill>
                        <a:srgbClr val="00FF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600">
                      <a:solidFill>
                        <a:srgbClr val="00FF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600">
                      <a:solidFill>
                        <a:srgbClr val="00FF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600">
                      <a:solidFill>
                        <a:srgbClr val="00FF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8" name="Google Shape;148;p25"/>
          <p:cNvGraphicFramePr/>
          <p:nvPr/>
        </p:nvGraphicFramePr>
        <p:xfrm>
          <a:off x="40700" y="38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062600"/>
              </a:tblGrid>
              <a:tr h="50663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286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6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6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600">
                      <a:solidFill>
                        <a:srgbClr val="7F6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99325" cy="51418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26"/>
          <p:cNvGraphicFramePr/>
          <p:nvPr/>
        </p:nvGraphicFramePr>
        <p:xfrm>
          <a:off x="-44675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41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29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                   Lipiec</a:t>
                      </a:r>
                      <a:endParaRPr b="1" sz="29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14300">
                      <a:solidFill>
                        <a:srgbClr val="00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00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00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00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AA84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750" y="495650"/>
            <a:ext cx="7827476" cy="415220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2" name="Google Shape;162;p27"/>
          <p:cNvGraphicFramePr/>
          <p:nvPr/>
        </p:nvGraphicFramePr>
        <p:xfrm>
          <a:off x="4070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033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14300">
                      <a:solidFill>
                        <a:srgbClr val="F1C23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F1C23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F1C23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F1C23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C232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675" y="140275"/>
            <a:ext cx="4582374" cy="488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3700" y="140275"/>
            <a:ext cx="3659628" cy="48816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9" name="Google Shape;169;p28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/>
                        <a:t> </a:t>
                      </a:r>
                      <a:endParaRPr sz="2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2800"/>
                        <a:t>                                        </a:t>
                      </a: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Sierpień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76200">
                      <a:solidFill>
                        <a:srgbClr val="6D9EEB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rgbClr val="6D9EEB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6D9EEB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6D9EEB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27BA0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9"/>
          <p:cNvPicPr preferRelativeResize="0"/>
          <p:nvPr/>
        </p:nvPicPr>
        <p:blipFill rotWithShape="1">
          <a:blip r:embed="rId3">
            <a:alphaModFix/>
          </a:blip>
          <a:srcRect b="-4610" l="1215" r="0" t="3273"/>
          <a:stretch/>
        </p:blipFill>
        <p:spPr>
          <a:xfrm>
            <a:off x="370975" y="240650"/>
            <a:ext cx="8321849" cy="48427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5" name="Google Shape;175;p29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52400">
                      <a:solidFill>
                        <a:srgbClr val="93C47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93C47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93C47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93C47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0"/>
          <p:cNvPicPr preferRelativeResize="0"/>
          <p:nvPr/>
        </p:nvPicPr>
        <p:blipFill rotWithShape="1">
          <a:blip r:embed="rId3">
            <a:alphaModFix/>
          </a:blip>
          <a:srcRect b="2619" l="0" r="0" t="0"/>
          <a:stretch/>
        </p:blipFill>
        <p:spPr>
          <a:xfrm>
            <a:off x="631650" y="451175"/>
            <a:ext cx="7910774" cy="42912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1" name="Google Shape;181;p30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2800"/>
                        <a:t>                                     </a:t>
                      </a: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Wrzesień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5240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9" name="Google Shape;189;p31"/>
          <p:cNvGraphicFramePr/>
          <p:nvPr/>
        </p:nvGraphicFramePr>
        <p:xfrm>
          <a:off x="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08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228600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28600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28600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28600">
                      <a:solidFill>
                        <a:srgbClr val="E691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1C232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275" y="210550"/>
            <a:ext cx="8191724" cy="47023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5" name="Google Shape;195;p32"/>
          <p:cNvGraphicFramePr/>
          <p:nvPr/>
        </p:nvGraphicFramePr>
        <p:xfrm>
          <a:off x="225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143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2800"/>
                        <a:t>                                     </a:t>
                      </a:r>
                      <a:endParaRPr sz="2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                  Październik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14300">
                      <a:solidFill>
                        <a:srgbClr val="A61C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A61C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A61C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A61C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F6000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3"/>
          <p:cNvPicPr preferRelativeResize="0"/>
          <p:nvPr/>
        </p:nvPicPr>
        <p:blipFill rotWithShape="1">
          <a:blip r:embed="rId3">
            <a:alphaModFix/>
          </a:blip>
          <a:srcRect b="3360" l="-7450" r="7449" t="-2488"/>
          <a:stretch/>
        </p:blipFill>
        <p:spPr>
          <a:xfrm rot="-5400000">
            <a:off x="1972825" y="-1624601"/>
            <a:ext cx="5025201" cy="88559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1" name="Google Shape;201;p33"/>
          <p:cNvGraphicFramePr/>
          <p:nvPr/>
        </p:nvGraphicFramePr>
        <p:xfrm>
          <a:off x="5745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086550"/>
              </a:tblGrid>
              <a:tr h="508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14300">
                      <a:solidFill>
                        <a:srgbClr val="F1C23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F1C23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F1C23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F1C23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450" y="200525"/>
            <a:ext cx="8460451" cy="47825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7" name="Google Shape;207;p34"/>
          <p:cNvGraphicFramePr/>
          <p:nvPr/>
        </p:nvGraphicFramePr>
        <p:xfrm>
          <a:off x="45100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098900"/>
              </a:tblGrid>
              <a:tr h="5093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                        Listopad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143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143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143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14300">
                      <a:solidFill>
                        <a:srgbClr val="CC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9138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125" y="370975"/>
            <a:ext cx="8291748" cy="443162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3" name="Google Shape;213;p35"/>
          <p:cNvGraphicFramePr/>
          <p:nvPr/>
        </p:nvGraphicFramePr>
        <p:xfrm>
          <a:off x="55125" y="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088875"/>
              </a:tblGrid>
              <a:tr h="5093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524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0" name="Google Shape;22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9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p36"/>
          <p:cNvGraphicFramePr/>
          <p:nvPr/>
        </p:nvGraphicFramePr>
        <p:xfrm>
          <a:off x="0" y="6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144000"/>
              </a:tblGrid>
              <a:tr h="5083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2800"/>
                        <a:t>                                   </a:t>
                      </a:r>
                      <a:r>
                        <a:rPr b="1" lang="pl" sz="2800"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Grudzień</a:t>
                      </a:r>
                      <a:endParaRPr b="1" sz="2800">
                        <a:latin typeface="Comic Sans MS"/>
                        <a:ea typeface="Comic Sans MS"/>
                        <a:cs typeface="Comic Sans MS"/>
                        <a:sym typeface="Comic Sans MS"/>
                      </a:endParaRPr>
                    </a:p>
                  </a:txBody>
                  <a:tcPr marT="91425" marB="91425" marR="91425" marL="91425">
                    <a:lnL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25" y="0"/>
            <a:ext cx="9093775" cy="5145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9" name="Google Shape;229;p37"/>
          <p:cNvGraphicFramePr/>
          <p:nvPr/>
        </p:nvGraphicFramePr>
        <p:xfrm>
          <a:off x="50225" y="50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{212E8540-0019-4669-B0C9-6CD7BB9F60B7}</a:tableStyleId>
              </a:tblPr>
              <a:tblGrid>
                <a:gridCol w="9093775"/>
              </a:tblGrid>
              <a:tr h="501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2400">
                      <a:solidFill>
                        <a:srgbClr val="0B539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